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88" r:id="rId2"/>
    <p:sldId id="289" r:id="rId3"/>
    <p:sldId id="325" r:id="rId4"/>
    <p:sldId id="291" r:id="rId5"/>
    <p:sldId id="292" r:id="rId6"/>
    <p:sldId id="293" r:id="rId7"/>
    <p:sldId id="294" r:id="rId8"/>
    <p:sldId id="295" r:id="rId9"/>
    <p:sldId id="296" r:id="rId10"/>
    <p:sldId id="297" r:id="rId11"/>
    <p:sldId id="298" r:id="rId12"/>
    <p:sldId id="326" r:id="rId13"/>
    <p:sldId id="327" r:id="rId14"/>
    <p:sldId id="328" r:id="rId15"/>
    <p:sldId id="329" r:id="rId16"/>
    <p:sldId id="330" r:id="rId17"/>
    <p:sldId id="331" r:id="rId18"/>
    <p:sldId id="332"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Helvetica" pitchFamily="34" charset="0"/>
        <a:ea typeface="+mn-ea"/>
        <a:cs typeface="+mn-cs"/>
      </a:defRPr>
    </a:lvl1pPr>
    <a:lvl2pPr marL="457200" algn="l" rtl="0" fontAlgn="base">
      <a:spcBef>
        <a:spcPct val="0"/>
      </a:spcBef>
      <a:spcAft>
        <a:spcPct val="0"/>
      </a:spcAft>
      <a:defRPr sz="2400" kern="1200">
        <a:solidFill>
          <a:schemeClr val="tx1"/>
        </a:solidFill>
        <a:latin typeface="Helvetica" pitchFamily="34" charset="0"/>
        <a:ea typeface="+mn-ea"/>
        <a:cs typeface="+mn-cs"/>
      </a:defRPr>
    </a:lvl2pPr>
    <a:lvl3pPr marL="914400" algn="l" rtl="0" fontAlgn="base">
      <a:spcBef>
        <a:spcPct val="0"/>
      </a:spcBef>
      <a:spcAft>
        <a:spcPct val="0"/>
      </a:spcAft>
      <a:defRPr sz="2400" kern="1200">
        <a:solidFill>
          <a:schemeClr val="tx1"/>
        </a:solidFill>
        <a:latin typeface="Helvetica" pitchFamily="34" charset="0"/>
        <a:ea typeface="+mn-ea"/>
        <a:cs typeface="+mn-cs"/>
      </a:defRPr>
    </a:lvl3pPr>
    <a:lvl4pPr marL="1371600" algn="l" rtl="0" fontAlgn="base">
      <a:spcBef>
        <a:spcPct val="0"/>
      </a:spcBef>
      <a:spcAft>
        <a:spcPct val="0"/>
      </a:spcAft>
      <a:defRPr sz="2400" kern="1200">
        <a:solidFill>
          <a:schemeClr val="tx1"/>
        </a:solidFill>
        <a:latin typeface="Helvetica" pitchFamily="34" charset="0"/>
        <a:ea typeface="+mn-ea"/>
        <a:cs typeface="+mn-cs"/>
      </a:defRPr>
    </a:lvl4pPr>
    <a:lvl5pPr marL="1828800" algn="l" rtl="0" fontAlgn="base">
      <a:spcBef>
        <a:spcPct val="0"/>
      </a:spcBef>
      <a:spcAft>
        <a:spcPct val="0"/>
      </a:spcAft>
      <a:defRPr sz="2400" kern="1200">
        <a:solidFill>
          <a:schemeClr val="tx1"/>
        </a:solidFill>
        <a:latin typeface="Helvetica" pitchFamily="34" charset="0"/>
        <a:ea typeface="+mn-ea"/>
        <a:cs typeface="+mn-cs"/>
      </a:defRPr>
    </a:lvl5pPr>
    <a:lvl6pPr marL="2286000" algn="l" defTabSz="914400" rtl="0" eaLnBrk="1" latinLnBrk="0" hangingPunct="1">
      <a:defRPr sz="2400" kern="1200">
        <a:solidFill>
          <a:schemeClr val="tx1"/>
        </a:solidFill>
        <a:latin typeface="Helvetica" pitchFamily="34" charset="0"/>
        <a:ea typeface="+mn-ea"/>
        <a:cs typeface="+mn-cs"/>
      </a:defRPr>
    </a:lvl6pPr>
    <a:lvl7pPr marL="2743200" algn="l" defTabSz="914400" rtl="0" eaLnBrk="1" latinLnBrk="0" hangingPunct="1">
      <a:defRPr sz="2400" kern="1200">
        <a:solidFill>
          <a:schemeClr val="tx1"/>
        </a:solidFill>
        <a:latin typeface="Helvetica" pitchFamily="34" charset="0"/>
        <a:ea typeface="+mn-ea"/>
        <a:cs typeface="+mn-cs"/>
      </a:defRPr>
    </a:lvl7pPr>
    <a:lvl8pPr marL="3200400" algn="l" defTabSz="914400" rtl="0" eaLnBrk="1" latinLnBrk="0" hangingPunct="1">
      <a:defRPr sz="2400" kern="1200">
        <a:solidFill>
          <a:schemeClr val="tx1"/>
        </a:solidFill>
        <a:latin typeface="Helvetica" pitchFamily="34" charset="0"/>
        <a:ea typeface="+mn-ea"/>
        <a:cs typeface="+mn-cs"/>
      </a:defRPr>
    </a:lvl8pPr>
    <a:lvl9pPr marL="3657600" algn="l" defTabSz="914400" rtl="0" eaLnBrk="1" latinLnBrk="0" hangingPunct="1">
      <a:defRPr sz="2400" kern="1200">
        <a:solidFill>
          <a:schemeClr val="tx1"/>
        </a:solidFill>
        <a:latin typeface="Helvetica"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4" autoAdjust="0"/>
    <p:restoredTop sz="94459" autoAdjust="0"/>
  </p:normalViewPr>
  <p:slideViewPr>
    <p:cSldViewPr snapToGrid="0">
      <p:cViewPr varScale="1">
        <p:scale>
          <a:sx n="91" d="100"/>
          <a:sy n="91" d="100"/>
        </p:scale>
        <p:origin x="-492" y="-102"/>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1.w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40.wmf"/><Relationship Id="rId5" Type="http://schemas.openxmlformats.org/officeDocument/2006/relationships/image" Target="../media/image38.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emf"/><Relationship Id="rId1" Type="http://schemas.openxmlformats.org/officeDocument/2006/relationships/image" Target="../media/image32.emf"/><Relationship Id="rId6" Type="http://schemas.openxmlformats.org/officeDocument/2006/relationships/image" Target="../media/image42.wmf"/><Relationship Id="rId5" Type="http://schemas.openxmlformats.org/officeDocument/2006/relationships/image" Target="../media/image37.wmf"/><Relationship Id="rId4"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emf"/><Relationship Id="rId1" Type="http://schemas.openxmlformats.org/officeDocument/2006/relationships/image" Target="../media/image32.emf"/><Relationship Id="rId5" Type="http://schemas.openxmlformats.org/officeDocument/2006/relationships/image" Target="../media/image37.wmf"/><Relationship Id="rId4"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16.wmf"/><Relationship Id="rId1" Type="http://schemas.openxmlformats.org/officeDocument/2006/relationships/image" Target="../media/image1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11" Type="http://schemas.openxmlformats.org/officeDocument/2006/relationships/image" Target="../media/image14.wmf"/><Relationship Id="rId5" Type="http://schemas.openxmlformats.org/officeDocument/2006/relationships/image" Target="../media/image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6.wmf"/><Relationship Id="rId4"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15.wmf"/><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emf"/><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5" tIns="48316" rIns="96635" bIns="48316" numCol="1" anchor="t" anchorCtr="0" compatLnSpc="1">
            <a:prstTxWarp prst="textNoShape">
              <a:avLst/>
            </a:prstTxWarp>
          </a:bodyPr>
          <a:lstStyle>
            <a:lvl1pPr defTabSz="966788">
              <a:defRPr sz="1300">
                <a:latin typeface="Times New Roman" pitchFamily="18" charset="0"/>
              </a:defRPr>
            </a:lvl1pPr>
          </a:lstStyle>
          <a:p>
            <a:pPr>
              <a:defRPr/>
            </a:pPr>
            <a:endParaRPr lang="en-US"/>
          </a:p>
        </p:txBody>
      </p:sp>
      <p:sp>
        <p:nvSpPr>
          <p:cNvPr id="31747" name="Rectangle 3"/>
          <p:cNvSpPr>
            <a:spLocks noGrp="1" noChangeArrowheads="1"/>
          </p:cNvSpPr>
          <p:nvPr>
            <p:ph type="dt" sz="quarter" idx="1"/>
          </p:nvPr>
        </p:nvSpPr>
        <p:spPr bwMode="auto">
          <a:xfrm>
            <a:off x="4144964" y="0"/>
            <a:ext cx="3170237" cy="479425"/>
          </a:xfrm>
          <a:prstGeom prst="rect">
            <a:avLst/>
          </a:prstGeom>
          <a:noFill/>
          <a:ln w="9525">
            <a:noFill/>
            <a:miter lim="800000"/>
            <a:headEnd/>
            <a:tailEnd/>
          </a:ln>
          <a:effectLst/>
        </p:spPr>
        <p:txBody>
          <a:bodyPr vert="horz" wrap="square" lIns="96635" tIns="48316" rIns="96635" bIns="48316" numCol="1" anchor="t" anchorCtr="0" compatLnSpc="1">
            <a:prstTxWarp prst="textNoShape">
              <a:avLst/>
            </a:prstTxWarp>
          </a:bodyPr>
          <a:lstStyle>
            <a:lvl1pPr algn="r" defTabSz="966788">
              <a:defRPr sz="1300">
                <a:latin typeface="Times New Roman" pitchFamily="18" charset="0"/>
              </a:defRPr>
            </a:lvl1pPr>
          </a:lstStyle>
          <a:p>
            <a:pPr>
              <a:defRPr/>
            </a:pPr>
            <a:endParaRPr lang="en-US"/>
          </a:p>
        </p:txBody>
      </p:sp>
      <p:sp>
        <p:nvSpPr>
          <p:cNvPr id="3174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35" tIns="48316" rIns="96635" bIns="48316" numCol="1" anchor="b" anchorCtr="0" compatLnSpc="1">
            <a:prstTxWarp prst="textNoShape">
              <a:avLst/>
            </a:prstTxWarp>
          </a:bodyPr>
          <a:lstStyle>
            <a:lvl1pPr defTabSz="966788">
              <a:defRPr sz="1300">
                <a:latin typeface="Times New Roman" pitchFamily="18" charset="0"/>
              </a:defRPr>
            </a:lvl1pPr>
          </a:lstStyle>
          <a:p>
            <a:pPr>
              <a:defRPr/>
            </a:pPr>
            <a:endParaRPr lang="en-US"/>
          </a:p>
        </p:txBody>
      </p:sp>
      <p:sp>
        <p:nvSpPr>
          <p:cNvPr id="31749" name="Rectangle 5"/>
          <p:cNvSpPr>
            <a:spLocks noGrp="1" noChangeArrowheads="1"/>
          </p:cNvSpPr>
          <p:nvPr>
            <p:ph type="sldNum" sz="quarter" idx="3"/>
          </p:nvPr>
        </p:nvSpPr>
        <p:spPr bwMode="auto">
          <a:xfrm>
            <a:off x="4144964" y="9121775"/>
            <a:ext cx="3170237" cy="479425"/>
          </a:xfrm>
          <a:prstGeom prst="rect">
            <a:avLst/>
          </a:prstGeom>
          <a:noFill/>
          <a:ln w="9525">
            <a:noFill/>
            <a:miter lim="800000"/>
            <a:headEnd/>
            <a:tailEnd/>
          </a:ln>
          <a:effectLst/>
        </p:spPr>
        <p:txBody>
          <a:bodyPr vert="horz" wrap="square" lIns="96635" tIns="48316" rIns="96635" bIns="48316" numCol="1" anchor="b" anchorCtr="0" compatLnSpc="1">
            <a:prstTxWarp prst="textNoShape">
              <a:avLst/>
            </a:prstTxWarp>
          </a:bodyPr>
          <a:lstStyle>
            <a:lvl1pPr algn="r" defTabSz="966788">
              <a:defRPr sz="1300">
                <a:latin typeface="Times New Roman" pitchFamily="18" charset="0"/>
              </a:defRPr>
            </a:lvl1pPr>
          </a:lstStyle>
          <a:p>
            <a:pPr>
              <a:defRPr/>
            </a:pPr>
            <a:fld id="{65C2993F-7939-4D0C-A105-72FB4C59A5C6}" type="slidenum">
              <a:rPr lang="en-US"/>
              <a:pPr>
                <a:defRPr/>
              </a:pPr>
              <a:t>‹#›</a:t>
            </a:fld>
            <a:endParaRPr lang="en-US"/>
          </a:p>
        </p:txBody>
      </p:sp>
    </p:spTree>
    <p:extLst>
      <p:ext uri="{BB962C8B-B14F-4D97-AF65-F5344CB8AC3E}">
        <p14:creationId xmlns:p14="http://schemas.microsoft.com/office/powerpoint/2010/main" val="786196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5" tIns="48316" rIns="96635" bIns="48316" numCol="1" anchor="t" anchorCtr="0" compatLnSpc="1">
            <a:prstTxWarp prst="textNoShape">
              <a:avLst/>
            </a:prstTxWarp>
          </a:bodyPr>
          <a:lstStyle>
            <a:lvl1pPr defTabSz="966788">
              <a:defRPr sz="1300">
                <a:latin typeface="Times New Roman" pitchFamily="18" charset="0"/>
              </a:defRPr>
            </a:lvl1pPr>
          </a:lstStyle>
          <a:p>
            <a:pPr>
              <a:defRPr/>
            </a:pPr>
            <a:endParaRPr lang="en-US"/>
          </a:p>
        </p:txBody>
      </p:sp>
      <p:sp>
        <p:nvSpPr>
          <p:cNvPr id="28675" name="Rectangle 3"/>
          <p:cNvSpPr>
            <a:spLocks noGrp="1" noChangeArrowheads="1"/>
          </p:cNvSpPr>
          <p:nvPr>
            <p:ph type="dt" idx="1"/>
          </p:nvPr>
        </p:nvSpPr>
        <p:spPr bwMode="auto">
          <a:xfrm>
            <a:off x="4144964" y="0"/>
            <a:ext cx="3170237" cy="479425"/>
          </a:xfrm>
          <a:prstGeom prst="rect">
            <a:avLst/>
          </a:prstGeom>
          <a:noFill/>
          <a:ln w="9525">
            <a:noFill/>
            <a:miter lim="800000"/>
            <a:headEnd/>
            <a:tailEnd/>
          </a:ln>
          <a:effectLst/>
        </p:spPr>
        <p:txBody>
          <a:bodyPr vert="horz" wrap="square" lIns="96635" tIns="48316" rIns="96635" bIns="48316" numCol="1" anchor="t" anchorCtr="0" compatLnSpc="1">
            <a:prstTxWarp prst="textNoShape">
              <a:avLst/>
            </a:prstTxWarp>
          </a:bodyPr>
          <a:lstStyle>
            <a:lvl1pPr algn="r" defTabSz="966788">
              <a:defRPr sz="1300">
                <a:latin typeface="Times New Roman" pitchFamily="18" charset="0"/>
              </a:defRPr>
            </a:lvl1pPr>
          </a:lstStyle>
          <a:p>
            <a:pPr>
              <a:defRPr/>
            </a:pPr>
            <a:endParaRPr lang="en-US"/>
          </a:p>
        </p:txBody>
      </p:sp>
      <p:sp>
        <p:nvSpPr>
          <p:cNvPr id="4506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76313" y="4559301"/>
            <a:ext cx="5362575" cy="4321175"/>
          </a:xfrm>
          <a:prstGeom prst="rect">
            <a:avLst/>
          </a:prstGeom>
          <a:noFill/>
          <a:ln w="9525">
            <a:noFill/>
            <a:miter lim="800000"/>
            <a:headEnd/>
            <a:tailEnd/>
          </a:ln>
          <a:effectLst/>
        </p:spPr>
        <p:txBody>
          <a:bodyPr vert="horz" wrap="square" lIns="96635" tIns="48316" rIns="96635" bIns="483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35" tIns="48316" rIns="96635" bIns="48316" numCol="1" anchor="b" anchorCtr="0" compatLnSpc="1">
            <a:prstTxWarp prst="textNoShape">
              <a:avLst/>
            </a:prstTxWarp>
          </a:bodyPr>
          <a:lstStyle>
            <a:lvl1pPr defTabSz="966788">
              <a:defRPr sz="1300">
                <a:latin typeface="Times New Roman" pitchFamily="18" charset="0"/>
              </a:defRPr>
            </a:lvl1pPr>
          </a:lstStyle>
          <a:p>
            <a:pPr>
              <a:defRPr/>
            </a:pPr>
            <a:endParaRPr lang="en-US"/>
          </a:p>
        </p:txBody>
      </p:sp>
      <p:sp>
        <p:nvSpPr>
          <p:cNvPr id="28679" name="Rectangle 7"/>
          <p:cNvSpPr>
            <a:spLocks noGrp="1" noChangeArrowheads="1"/>
          </p:cNvSpPr>
          <p:nvPr>
            <p:ph type="sldNum" sz="quarter" idx="5"/>
          </p:nvPr>
        </p:nvSpPr>
        <p:spPr bwMode="auto">
          <a:xfrm>
            <a:off x="4144964" y="9121775"/>
            <a:ext cx="3170237" cy="479425"/>
          </a:xfrm>
          <a:prstGeom prst="rect">
            <a:avLst/>
          </a:prstGeom>
          <a:noFill/>
          <a:ln w="9525">
            <a:noFill/>
            <a:miter lim="800000"/>
            <a:headEnd/>
            <a:tailEnd/>
          </a:ln>
          <a:effectLst/>
        </p:spPr>
        <p:txBody>
          <a:bodyPr vert="horz" wrap="square" lIns="96635" tIns="48316" rIns="96635" bIns="48316" numCol="1" anchor="b" anchorCtr="0" compatLnSpc="1">
            <a:prstTxWarp prst="textNoShape">
              <a:avLst/>
            </a:prstTxWarp>
          </a:bodyPr>
          <a:lstStyle>
            <a:lvl1pPr algn="r" defTabSz="966788">
              <a:defRPr sz="1300">
                <a:latin typeface="Times New Roman" pitchFamily="18" charset="0"/>
              </a:defRPr>
            </a:lvl1pPr>
          </a:lstStyle>
          <a:p>
            <a:pPr>
              <a:defRPr/>
            </a:pPr>
            <a:fld id="{79D55FEF-81E7-4876-9115-3C655679CC02}" type="slidenum">
              <a:rPr lang="en-US"/>
              <a:pPr>
                <a:defRPr/>
              </a:pPr>
              <a:t>‹#›</a:t>
            </a:fld>
            <a:endParaRPr lang="en-US"/>
          </a:p>
        </p:txBody>
      </p:sp>
    </p:spTree>
    <p:extLst>
      <p:ext uri="{BB962C8B-B14F-4D97-AF65-F5344CB8AC3E}">
        <p14:creationId xmlns:p14="http://schemas.microsoft.com/office/powerpoint/2010/main" val="15726628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3</a:t>
            </a:fld>
            <a:endParaRPr lang="zh-TW" altLang="en-US"/>
          </a:p>
        </p:txBody>
      </p:sp>
    </p:spTree>
    <p:extLst>
      <p:ext uri="{BB962C8B-B14F-4D97-AF65-F5344CB8AC3E}">
        <p14:creationId xmlns:p14="http://schemas.microsoft.com/office/powerpoint/2010/main" val="302730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6</a:t>
            </a:fld>
            <a:endParaRPr lang="zh-TW" altLang="en-US"/>
          </a:p>
        </p:txBody>
      </p:sp>
    </p:spTree>
    <p:extLst>
      <p:ext uri="{BB962C8B-B14F-4D97-AF65-F5344CB8AC3E}">
        <p14:creationId xmlns:p14="http://schemas.microsoft.com/office/powerpoint/2010/main" val="86711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8</a:t>
            </a:fld>
            <a:endParaRPr lang="zh-TW" altLang="en-US"/>
          </a:p>
        </p:txBody>
      </p:sp>
    </p:spTree>
    <p:extLst>
      <p:ext uri="{BB962C8B-B14F-4D97-AF65-F5344CB8AC3E}">
        <p14:creationId xmlns:p14="http://schemas.microsoft.com/office/powerpoint/2010/main" val="2149716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9</a:t>
            </a:fld>
            <a:endParaRPr lang="zh-TW" altLang="en-US"/>
          </a:p>
        </p:txBody>
      </p:sp>
    </p:spTree>
    <p:extLst>
      <p:ext uri="{BB962C8B-B14F-4D97-AF65-F5344CB8AC3E}">
        <p14:creationId xmlns:p14="http://schemas.microsoft.com/office/powerpoint/2010/main" val="373153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solidFill>
                  <a:prstClr val="black"/>
                </a:solidFill>
              </a:rPr>
              <a:pPr/>
              <a:t>18</a:t>
            </a:fld>
            <a:endParaRPr lang="zh-TW" altLang="en-US">
              <a:solidFill>
                <a:prstClr val="black"/>
              </a:solidFill>
            </a:endParaRPr>
          </a:p>
        </p:txBody>
      </p:sp>
    </p:spTree>
    <p:extLst>
      <p:ext uri="{BB962C8B-B14F-4D97-AF65-F5344CB8AC3E}">
        <p14:creationId xmlns:p14="http://schemas.microsoft.com/office/powerpoint/2010/main" val="3713266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85 lines</a:t>
            </a:r>
            <a:r>
              <a:rPr lang="en-US" altLang="zh-TW" baseline="0" dirty="0" smtClean="0"/>
              <a:t> in total</a:t>
            </a:r>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20</a:t>
            </a:fld>
            <a:endParaRPr lang="zh-TW" altLang="en-US"/>
          </a:p>
        </p:txBody>
      </p:sp>
    </p:spTree>
    <p:extLst>
      <p:ext uri="{BB962C8B-B14F-4D97-AF65-F5344CB8AC3E}">
        <p14:creationId xmlns:p14="http://schemas.microsoft.com/office/powerpoint/2010/main" val="3943849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46660B74-FA33-4DE6-B631-98A194FF85E5}" type="slidenum">
              <a:rPr lang="zh-TW" altLang="en-US" smtClean="0"/>
              <a:t>23</a:t>
            </a:fld>
            <a:endParaRPr lang="zh-TW" altLang="en-US"/>
          </a:p>
        </p:txBody>
      </p:sp>
    </p:spTree>
    <p:extLst>
      <p:ext uri="{BB962C8B-B14F-4D97-AF65-F5344CB8AC3E}">
        <p14:creationId xmlns:p14="http://schemas.microsoft.com/office/powerpoint/2010/main" val="401408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D55FEF-81E7-4876-9115-3C655679CC02}" type="slidenum">
              <a:rPr lang="en-US" smtClean="0"/>
              <a:pPr>
                <a:defRPr/>
              </a:pPr>
              <a:t>27</a:t>
            </a:fld>
            <a:endParaRPr lang="en-US"/>
          </a:p>
        </p:txBody>
      </p:sp>
    </p:spTree>
    <p:extLst>
      <p:ext uri="{BB962C8B-B14F-4D97-AF65-F5344CB8AC3E}">
        <p14:creationId xmlns:p14="http://schemas.microsoft.com/office/powerpoint/2010/main" val="102267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ftr" sz="quarter" idx="10"/>
          </p:nvPr>
        </p:nvSpPr>
        <p:spPr>
          <a:ln/>
        </p:spPr>
        <p:txBody>
          <a:bodyPr/>
          <a:lstStyle>
            <a:lvl1pPr>
              <a:defRPr/>
            </a:lvl1pPr>
          </a:lstStyle>
          <a:p>
            <a:pPr>
              <a:defRPr/>
            </a:pPr>
            <a:r>
              <a:rPr lang="en-US" altLang="en-US" dirty="0" smtClean="0"/>
              <a:t>ME566 Lecture 7-</a:t>
            </a:r>
            <a:endParaRPr lang="en-US" altLang="en-US" dirty="0"/>
          </a:p>
        </p:txBody>
      </p:sp>
      <p:sp>
        <p:nvSpPr>
          <p:cNvPr id="5" name="Rectangle 10"/>
          <p:cNvSpPr>
            <a:spLocks noGrp="1" noChangeArrowheads="1"/>
          </p:cNvSpPr>
          <p:nvPr>
            <p:ph type="sldNum" sz="quarter" idx="11"/>
          </p:nvPr>
        </p:nvSpPr>
        <p:spPr>
          <a:ln/>
        </p:spPr>
        <p:txBody>
          <a:bodyPr/>
          <a:lstStyle>
            <a:lvl1pPr>
              <a:defRPr/>
            </a:lvl1pPr>
          </a:lstStyle>
          <a:p>
            <a:pPr>
              <a:defRPr/>
            </a:pPr>
            <a:fld id="{823DCF73-8E7A-4D4D-B403-8C2F584A116F}" type="slidenum">
              <a:rPr lang="en-US" altLang="en-US"/>
              <a:pPr>
                <a:defRPr/>
              </a:pPr>
              <a:t>‹#›</a:t>
            </a:fld>
            <a:endParaRPr lang="en-US" altLang="en-US"/>
          </a:p>
        </p:txBody>
      </p:sp>
    </p:spTree>
    <p:extLst>
      <p:ext uri="{BB962C8B-B14F-4D97-AF65-F5344CB8AC3E}">
        <p14:creationId xmlns:p14="http://schemas.microsoft.com/office/powerpoint/2010/main" val="132728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zh-TW" alt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p:txBody>
          <a:bodyPr/>
          <a:lstStyle/>
          <a:p>
            <a:fld id="{F1D4FDB6-4916-43D1-8E94-03CA72CA546B}" type="slidenum">
              <a:rPr lang="zh-TW" altLang="en-US" smtClean="0"/>
              <a:t>‹#›</a:t>
            </a:fld>
            <a:endParaRPr lang="zh-TW" altLang="en-US"/>
          </a:p>
        </p:txBody>
      </p:sp>
      <p:sp>
        <p:nvSpPr>
          <p:cNvPr id="6" name="Rectangle 9"/>
          <p:cNvSpPr>
            <a:spLocks noGrp="1" noChangeArrowheads="1"/>
          </p:cNvSpPr>
          <p:nvPr>
            <p:ph type="ftr" sz="quarter" idx="13"/>
          </p:nvPr>
        </p:nvSpPr>
        <p:spPr>
          <a:xfrm>
            <a:off x="5867400" y="6483350"/>
            <a:ext cx="2895600" cy="374650"/>
          </a:xfrm>
          <a:ln/>
        </p:spPr>
        <p:txBody>
          <a:bodyPr/>
          <a:lstStyle>
            <a:lvl1pPr>
              <a:defRPr/>
            </a:lvl1pPr>
          </a:lstStyle>
          <a:p>
            <a:pPr>
              <a:defRPr/>
            </a:pPr>
            <a:r>
              <a:rPr lang="en-US" altLang="en-US" dirty="0" smtClean="0"/>
              <a:t>ME566 Lecture 7-</a:t>
            </a:r>
            <a:endParaRPr lang="en-US" altLang="en-US" dirty="0"/>
          </a:p>
        </p:txBody>
      </p:sp>
    </p:spTree>
    <p:extLst>
      <p:ext uri="{BB962C8B-B14F-4D97-AF65-F5344CB8AC3E}">
        <p14:creationId xmlns:p14="http://schemas.microsoft.com/office/powerpoint/2010/main" val="329961466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52400" y="104775"/>
            <a:ext cx="8845550" cy="665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228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685800" y="10668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3" name="Rectangle 9"/>
          <p:cNvSpPr>
            <a:spLocks noGrp="1" noChangeArrowheads="1"/>
          </p:cNvSpPr>
          <p:nvPr>
            <p:ph type="ftr" sz="quarter" idx="3"/>
          </p:nvPr>
        </p:nvSpPr>
        <p:spPr bwMode="auto">
          <a:xfrm>
            <a:off x="5867400" y="6483350"/>
            <a:ext cx="2895600" cy="37465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solidFill>
                  <a:srgbClr val="0000FF"/>
                </a:solidFill>
                <a:latin typeface="Times New Roman" pitchFamily="18" charset="0"/>
              </a:defRPr>
            </a:lvl1pPr>
          </a:lstStyle>
          <a:p>
            <a:pPr>
              <a:defRPr/>
            </a:pPr>
            <a:r>
              <a:rPr lang="en-US" altLang="en-US" dirty="0" smtClean="0"/>
              <a:t>ME566 Lecture 7-</a:t>
            </a:r>
            <a:endParaRPr lang="en-US" altLang="en-US" dirty="0"/>
          </a:p>
        </p:txBody>
      </p:sp>
      <p:sp>
        <p:nvSpPr>
          <p:cNvPr id="1034" name="Rectangle 10"/>
          <p:cNvSpPr>
            <a:spLocks noGrp="1" noChangeArrowheads="1"/>
          </p:cNvSpPr>
          <p:nvPr>
            <p:ph type="sldNum" sz="quarter" idx="4"/>
          </p:nvPr>
        </p:nvSpPr>
        <p:spPr bwMode="auto">
          <a:xfrm>
            <a:off x="8610600" y="6486525"/>
            <a:ext cx="457200" cy="3810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solidFill>
                  <a:srgbClr val="0000FF"/>
                </a:solidFill>
                <a:latin typeface="Times New Roman" pitchFamily="18" charset="0"/>
              </a:defRPr>
            </a:lvl1pPr>
          </a:lstStyle>
          <a:p>
            <a:pPr>
              <a:defRPr/>
            </a:pPr>
            <a:fld id="{6151D662-5174-4F7E-83B1-54B73C451DF4}" type="slidenum">
              <a:rPr lang="en-US" altLang="en-US"/>
              <a:pPr>
                <a:defRPr/>
              </a:pPr>
              <a:t>‹#›</a:t>
            </a:fld>
            <a:endParaRPr lang="en-US" altLang="en-US"/>
          </a:p>
        </p:txBody>
      </p:sp>
      <p:pic>
        <p:nvPicPr>
          <p:cNvPr id="1031" name="Picture 11" descr="Michigan Engineering"/>
          <p:cNvPicPr>
            <a:picLocks noChangeAspect="1" noChangeArrowheads="1"/>
          </p:cNvPicPr>
          <p:nvPr userDrawn="1"/>
        </p:nvPicPr>
        <p:blipFill>
          <a:blip r:embed="rId5">
            <a:extLst>
              <a:ext uri="{28A0092B-C50C-407E-A947-70E740481C1C}">
                <a14:useLocalDpi xmlns:a14="http://schemas.microsoft.com/office/drawing/2010/main" val="0"/>
              </a:ext>
            </a:extLst>
          </a:blip>
          <a:srcRect r="2797" b="21492"/>
          <a:stretch>
            <a:fillRect/>
          </a:stretch>
        </p:blipFill>
        <p:spPr bwMode="auto">
          <a:xfrm>
            <a:off x="152400" y="6426200"/>
            <a:ext cx="17526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Lst>
  <p:timing>
    <p:tnLst>
      <p:par>
        <p:cTn id="1" dur="indefinite" restart="never" nodeType="tmRoot"/>
      </p:par>
    </p:tnLst>
  </p:timing>
  <p:hf hdr="0" dt="0"/>
  <p:txStyles>
    <p:titleStyle>
      <a:lvl1pPr algn="ctr" rtl="0" eaLnBrk="0" fontAlgn="base" hangingPunct="0">
        <a:spcBef>
          <a:spcPct val="0"/>
        </a:spcBef>
        <a:spcAft>
          <a:spcPct val="0"/>
        </a:spcAft>
        <a:defRPr sz="3000">
          <a:solidFill>
            <a:schemeClr val="tx2"/>
          </a:solidFill>
          <a:latin typeface="Calibri" pitchFamily="34" charset="0"/>
          <a:ea typeface="+mj-ea"/>
          <a:cs typeface="Calibri" pitchFamily="34" charset="0"/>
        </a:defRPr>
      </a:lvl1pPr>
      <a:lvl2pPr algn="ctr" rtl="0" eaLnBrk="0" fontAlgn="base" hangingPunct="0">
        <a:spcBef>
          <a:spcPct val="0"/>
        </a:spcBef>
        <a:spcAft>
          <a:spcPct val="0"/>
        </a:spcAft>
        <a:defRPr sz="2800">
          <a:solidFill>
            <a:schemeClr val="tx2"/>
          </a:solidFill>
          <a:latin typeface="Helvetica" pitchFamily="34" charset="0"/>
        </a:defRPr>
      </a:lvl2pPr>
      <a:lvl3pPr algn="ctr" rtl="0" eaLnBrk="0" fontAlgn="base" hangingPunct="0">
        <a:spcBef>
          <a:spcPct val="0"/>
        </a:spcBef>
        <a:spcAft>
          <a:spcPct val="0"/>
        </a:spcAft>
        <a:defRPr sz="2800">
          <a:solidFill>
            <a:schemeClr val="tx2"/>
          </a:solidFill>
          <a:latin typeface="Helvetica" pitchFamily="34" charset="0"/>
        </a:defRPr>
      </a:lvl3pPr>
      <a:lvl4pPr algn="ctr" rtl="0" eaLnBrk="0" fontAlgn="base" hangingPunct="0">
        <a:spcBef>
          <a:spcPct val="0"/>
        </a:spcBef>
        <a:spcAft>
          <a:spcPct val="0"/>
        </a:spcAft>
        <a:defRPr sz="2800">
          <a:solidFill>
            <a:schemeClr val="tx2"/>
          </a:solidFill>
          <a:latin typeface="Helvetica" pitchFamily="34" charset="0"/>
        </a:defRPr>
      </a:lvl4pPr>
      <a:lvl5pPr algn="ctr" rtl="0" eaLnBrk="0" fontAlgn="base" hangingPunct="0">
        <a:spcBef>
          <a:spcPct val="0"/>
        </a:spcBef>
        <a:spcAft>
          <a:spcPct val="0"/>
        </a:spcAft>
        <a:defRPr sz="2800">
          <a:solidFill>
            <a:schemeClr val="tx2"/>
          </a:solidFill>
          <a:latin typeface="Helvetica" pitchFamily="34" charset="0"/>
        </a:defRPr>
      </a:lvl5pPr>
      <a:lvl6pPr marL="457200" algn="ctr" rtl="0" fontAlgn="base">
        <a:spcBef>
          <a:spcPct val="0"/>
        </a:spcBef>
        <a:spcAft>
          <a:spcPct val="0"/>
        </a:spcAft>
        <a:defRPr sz="3200">
          <a:solidFill>
            <a:schemeClr val="tx2"/>
          </a:solidFill>
          <a:latin typeface="Helvetica" pitchFamily="34" charset="0"/>
        </a:defRPr>
      </a:lvl6pPr>
      <a:lvl7pPr marL="914400" algn="ctr" rtl="0" fontAlgn="base">
        <a:spcBef>
          <a:spcPct val="0"/>
        </a:spcBef>
        <a:spcAft>
          <a:spcPct val="0"/>
        </a:spcAft>
        <a:defRPr sz="3200">
          <a:solidFill>
            <a:schemeClr val="tx2"/>
          </a:solidFill>
          <a:latin typeface="Helvetica" pitchFamily="34" charset="0"/>
        </a:defRPr>
      </a:lvl7pPr>
      <a:lvl8pPr marL="1371600" algn="ctr" rtl="0" fontAlgn="base">
        <a:spcBef>
          <a:spcPct val="0"/>
        </a:spcBef>
        <a:spcAft>
          <a:spcPct val="0"/>
        </a:spcAft>
        <a:defRPr sz="3200">
          <a:solidFill>
            <a:schemeClr val="tx2"/>
          </a:solidFill>
          <a:latin typeface="Helvetica" pitchFamily="34" charset="0"/>
        </a:defRPr>
      </a:lvl8pPr>
      <a:lvl9pPr marL="1828800" algn="ctr" rtl="0" fontAlgn="base">
        <a:spcBef>
          <a:spcPct val="0"/>
        </a:spcBef>
        <a:spcAft>
          <a:spcPct val="0"/>
        </a:spcAft>
        <a:defRPr sz="3200">
          <a:solidFill>
            <a:schemeClr val="tx2"/>
          </a:solidFill>
          <a:latin typeface="Helvetica"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har char="–"/>
        <a:defRPr sz="16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har char="»"/>
        <a:defRPr sz="1400">
          <a:solidFill>
            <a:schemeClr val="tx1"/>
          </a:solidFill>
          <a:latin typeface="Calibri" pitchFamily="34" charset="0"/>
          <a:cs typeface="Calibri"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26.bin"/><Relationship Id="rId4" Type="http://schemas.openxmlformats.org/officeDocument/2006/relationships/image" Target="../media/image28.w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28.bin"/><Relationship Id="rId7"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9.bin"/><Relationship Id="rId5" Type="http://schemas.openxmlformats.org/officeDocument/2006/relationships/image" Target="../media/image31.emf"/><Relationship Id="rId10" Type="http://schemas.openxmlformats.org/officeDocument/2006/relationships/image" Target="../media/image33.wmf"/><Relationship Id="rId4" Type="http://schemas.openxmlformats.org/officeDocument/2006/relationships/package" Target="../embeddings/Microsoft_Visio_Drawing1.vsdx"/><Relationship Id="rId9" Type="http://schemas.openxmlformats.org/officeDocument/2006/relationships/oleObject" Target="../embeddings/oleObject30.bin"/></Relationships>
</file>

<file path=ppt/slides/_rels/slide1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31.bin"/><Relationship Id="rId7" Type="http://schemas.openxmlformats.org/officeDocument/2006/relationships/package" Target="../embeddings/Microsoft_Visio_Drawing4.vsdx"/><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2.bin"/><Relationship Id="rId5" Type="http://schemas.openxmlformats.org/officeDocument/2006/relationships/image" Target="../media/image31.emf"/><Relationship Id="rId10" Type="http://schemas.openxmlformats.org/officeDocument/2006/relationships/package" Target="../embeddings/Microsoft_Visio_Drawing5.vsdx"/><Relationship Id="rId4" Type="http://schemas.openxmlformats.org/officeDocument/2006/relationships/package" Target="../embeddings/Microsoft_Visio_Drawing3.vsdx"/><Relationship Id="rId9" Type="http://schemas.openxmlformats.org/officeDocument/2006/relationships/oleObject" Target="../embeddings/oleObject33.bin"/></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package" Target="../embeddings/Microsoft_Visio_Drawing9.vsdx"/><Relationship Id="rId3" Type="http://schemas.openxmlformats.org/officeDocument/2006/relationships/oleObject" Target="../embeddings/oleObject34.bin"/><Relationship Id="rId7" Type="http://schemas.openxmlformats.org/officeDocument/2006/relationships/package" Target="../embeddings/Microsoft_Visio_Drawing7.vsdx"/><Relationship Id="rId12"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5.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5.wmf"/><Relationship Id="rId10" Type="http://schemas.openxmlformats.org/officeDocument/2006/relationships/package" Target="../embeddings/Microsoft_Visio_Drawing8.vsdx"/><Relationship Id="rId4" Type="http://schemas.openxmlformats.org/officeDocument/2006/relationships/package" Target="../embeddings/Microsoft_Visio_Drawing6.vsdx"/><Relationship Id="rId9" Type="http://schemas.openxmlformats.org/officeDocument/2006/relationships/oleObject" Target="../embeddings/oleObject36.bin"/><Relationship Id="rId14" Type="http://schemas.openxmlformats.org/officeDocument/2006/relationships/oleObject" Target="../embeddings/oleObject38.bin"/></Relationships>
</file>

<file path=ppt/slides/_rels/slide15.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oleObject" Target="../embeddings/oleObject45.bin"/><Relationship Id="rId3" Type="http://schemas.openxmlformats.org/officeDocument/2006/relationships/oleObject" Target="../embeddings/oleObject39.bin"/><Relationship Id="rId7" Type="http://schemas.openxmlformats.org/officeDocument/2006/relationships/package" Target="../embeddings/Microsoft_Visio_Drawing11.vsdx"/><Relationship Id="rId12" Type="http://schemas.openxmlformats.org/officeDocument/2006/relationships/package" Target="../embeddings/Microsoft_Visio_Drawing13.vsdx"/><Relationship Id="rId17"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oleObject" Target="../embeddings/oleObject44.bin"/><Relationship Id="rId1" Type="http://schemas.openxmlformats.org/officeDocument/2006/relationships/vmlDrawing" Target="../drawings/vmlDrawing10.vml"/><Relationship Id="rId6" Type="http://schemas.openxmlformats.org/officeDocument/2006/relationships/oleObject" Target="../embeddings/oleObject40.bin"/><Relationship Id="rId11" Type="http://schemas.openxmlformats.org/officeDocument/2006/relationships/oleObject" Target="../embeddings/oleObject42.bin"/><Relationship Id="rId5" Type="http://schemas.openxmlformats.org/officeDocument/2006/relationships/image" Target="../media/image31.emf"/><Relationship Id="rId15" Type="http://schemas.openxmlformats.org/officeDocument/2006/relationships/image" Target="../media/image37.wmf"/><Relationship Id="rId10" Type="http://schemas.openxmlformats.org/officeDocument/2006/relationships/package" Target="../embeddings/Microsoft_Visio_Drawing12.vsdx"/><Relationship Id="rId19" Type="http://schemas.openxmlformats.org/officeDocument/2006/relationships/image" Target="../media/image39.wmf"/><Relationship Id="rId4" Type="http://schemas.openxmlformats.org/officeDocument/2006/relationships/package" Target="../embeddings/Microsoft_Visio_Drawing10.vsdx"/><Relationship Id="rId9" Type="http://schemas.openxmlformats.org/officeDocument/2006/relationships/oleObject" Target="../embeddings/oleObject41.bin"/><Relationship Id="rId14" Type="http://schemas.openxmlformats.org/officeDocument/2006/relationships/oleObject" Target="../embeddings/oleObject43.bin"/></Relationships>
</file>

<file path=ppt/slides/_rels/slide16.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6.emf"/><Relationship Id="rId18" Type="http://schemas.openxmlformats.org/officeDocument/2006/relationships/oleObject" Target="../embeddings/oleObject52.bin"/><Relationship Id="rId3" Type="http://schemas.openxmlformats.org/officeDocument/2006/relationships/oleObject" Target="../embeddings/oleObject46.bin"/><Relationship Id="rId21" Type="http://schemas.openxmlformats.org/officeDocument/2006/relationships/image" Target="../media/image41.wmf"/><Relationship Id="rId7" Type="http://schemas.openxmlformats.org/officeDocument/2006/relationships/package" Target="../embeddings/Microsoft_Visio_Drawing15.vsdx"/><Relationship Id="rId12" Type="http://schemas.openxmlformats.org/officeDocument/2006/relationships/package" Target="../embeddings/Microsoft_Visio_Drawing17.vsdx"/><Relationship Id="rId17"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oleObject" Target="../embeddings/oleObject51.bin"/><Relationship Id="rId20" Type="http://schemas.openxmlformats.org/officeDocument/2006/relationships/oleObject" Target="../embeddings/oleObject53.bin"/><Relationship Id="rId1" Type="http://schemas.openxmlformats.org/officeDocument/2006/relationships/vmlDrawing" Target="../drawings/vmlDrawing11.vml"/><Relationship Id="rId6" Type="http://schemas.openxmlformats.org/officeDocument/2006/relationships/oleObject" Target="../embeddings/oleObject47.bin"/><Relationship Id="rId11" Type="http://schemas.openxmlformats.org/officeDocument/2006/relationships/oleObject" Target="../embeddings/oleObject49.bin"/><Relationship Id="rId5" Type="http://schemas.openxmlformats.org/officeDocument/2006/relationships/image" Target="../media/image31.emf"/><Relationship Id="rId15" Type="http://schemas.openxmlformats.org/officeDocument/2006/relationships/image" Target="../media/image37.wmf"/><Relationship Id="rId10" Type="http://schemas.openxmlformats.org/officeDocument/2006/relationships/package" Target="../embeddings/Microsoft_Visio_Drawing16.vsdx"/><Relationship Id="rId19" Type="http://schemas.openxmlformats.org/officeDocument/2006/relationships/image" Target="../media/image40.wmf"/><Relationship Id="rId4" Type="http://schemas.openxmlformats.org/officeDocument/2006/relationships/package" Target="../embeddings/Microsoft_Visio_Drawing14.vsdx"/><Relationship Id="rId9" Type="http://schemas.openxmlformats.org/officeDocument/2006/relationships/oleObject" Target="../embeddings/oleObject48.bin"/><Relationship Id="rId14" Type="http://schemas.openxmlformats.org/officeDocument/2006/relationships/oleObject" Target="../embeddings/oleObject50.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31.emf"/><Relationship Id="rId18" Type="http://schemas.openxmlformats.org/officeDocument/2006/relationships/oleObject" Target="../embeddings/oleObject60.bin"/><Relationship Id="rId3" Type="http://schemas.openxmlformats.org/officeDocument/2006/relationships/oleObject" Target="../embeddings/oleObject54.bin"/><Relationship Id="rId7" Type="http://schemas.openxmlformats.org/officeDocument/2006/relationships/package" Target="../embeddings/Microsoft_Visio_Drawing19.vsdx"/><Relationship Id="rId12" Type="http://schemas.openxmlformats.org/officeDocument/2006/relationships/package" Target="../embeddings/Microsoft_Visio_Drawing21.vsdx"/><Relationship Id="rId17" Type="http://schemas.openxmlformats.org/officeDocument/2006/relationships/image" Target="../media/image37.wmf"/><Relationship Id="rId2" Type="http://schemas.openxmlformats.org/officeDocument/2006/relationships/slideLayout" Target="../slideLayouts/slideLayout2.xml"/><Relationship Id="rId16" Type="http://schemas.openxmlformats.org/officeDocument/2006/relationships/oleObject" Target="../embeddings/oleObject59.bin"/><Relationship Id="rId1" Type="http://schemas.openxmlformats.org/officeDocument/2006/relationships/vmlDrawing" Target="../drawings/vmlDrawing12.vml"/><Relationship Id="rId6" Type="http://schemas.openxmlformats.org/officeDocument/2006/relationships/oleObject" Target="../embeddings/oleObject55.bin"/><Relationship Id="rId11" Type="http://schemas.openxmlformats.org/officeDocument/2006/relationships/oleObject" Target="../embeddings/oleObject57.bin"/><Relationship Id="rId5" Type="http://schemas.openxmlformats.org/officeDocument/2006/relationships/image" Target="../media/image32.emf"/><Relationship Id="rId15" Type="http://schemas.openxmlformats.org/officeDocument/2006/relationships/image" Target="../media/image38.wmf"/><Relationship Id="rId10" Type="http://schemas.openxmlformats.org/officeDocument/2006/relationships/image" Target="../media/image36.emf"/><Relationship Id="rId19" Type="http://schemas.openxmlformats.org/officeDocument/2006/relationships/image" Target="../media/image42.wmf"/><Relationship Id="rId4" Type="http://schemas.openxmlformats.org/officeDocument/2006/relationships/package" Target="../embeddings/Microsoft_Visio_Drawing18.vsdx"/><Relationship Id="rId9" Type="http://schemas.openxmlformats.org/officeDocument/2006/relationships/package" Target="../embeddings/Microsoft_Visio_Drawing20.vsdx"/><Relationship Id="rId14" Type="http://schemas.openxmlformats.org/officeDocument/2006/relationships/oleObject" Target="../embeddings/oleObject58.bin"/></Relationships>
</file>

<file path=ppt/slides/_rels/slide18.xml.rels><?xml version="1.0" encoding="UTF-8" standalone="yes"?>
<Relationships xmlns="http://schemas.openxmlformats.org/package/2006/relationships"><Relationship Id="rId8" Type="http://schemas.openxmlformats.org/officeDocument/2006/relationships/package" Target="../embeddings/Microsoft_Visio_Drawing23.vsdx"/><Relationship Id="rId13" Type="http://schemas.openxmlformats.org/officeDocument/2006/relationships/oleObject" Target="../embeddings/oleObject64.bin"/><Relationship Id="rId18" Type="http://schemas.openxmlformats.org/officeDocument/2006/relationships/image" Target="../media/image37.wmf"/><Relationship Id="rId3" Type="http://schemas.openxmlformats.org/officeDocument/2006/relationships/notesSlide" Target="../notesSlides/notesSlide5.xml"/><Relationship Id="rId7" Type="http://schemas.openxmlformats.org/officeDocument/2006/relationships/oleObject" Target="../embeddings/oleObject62.bin"/><Relationship Id="rId12" Type="http://schemas.openxmlformats.org/officeDocument/2006/relationships/image" Target="../media/image31.emf"/><Relationship Id="rId17" Type="http://schemas.openxmlformats.org/officeDocument/2006/relationships/oleObject" Target="../embeddings/oleObject66.bin"/><Relationship Id="rId2" Type="http://schemas.openxmlformats.org/officeDocument/2006/relationships/slideLayout" Target="../slideLayouts/slideLayout2.xml"/><Relationship Id="rId16" Type="http://schemas.openxmlformats.org/officeDocument/2006/relationships/image" Target="../media/image43.wmf"/><Relationship Id="rId1" Type="http://schemas.openxmlformats.org/officeDocument/2006/relationships/vmlDrawing" Target="../drawings/vmlDrawing13.vml"/><Relationship Id="rId6" Type="http://schemas.openxmlformats.org/officeDocument/2006/relationships/image" Target="../media/image32.emf"/><Relationship Id="rId11" Type="http://schemas.openxmlformats.org/officeDocument/2006/relationships/package" Target="../embeddings/Microsoft_Visio_Drawing24.vsdx"/><Relationship Id="rId5" Type="http://schemas.openxmlformats.org/officeDocument/2006/relationships/package" Target="../embeddings/Microsoft_Visio_Drawing22.vsdx"/><Relationship Id="rId15" Type="http://schemas.openxmlformats.org/officeDocument/2006/relationships/oleObject" Target="../embeddings/oleObject65.bin"/><Relationship Id="rId10" Type="http://schemas.openxmlformats.org/officeDocument/2006/relationships/oleObject" Target="../embeddings/oleObject63.bin"/><Relationship Id="rId4" Type="http://schemas.openxmlformats.org/officeDocument/2006/relationships/oleObject" Target="../embeddings/oleObject61.bin"/><Relationship Id="rId9" Type="http://schemas.openxmlformats.org/officeDocument/2006/relationships/image" Target="../media/image36.emf"/><Relationship Id="rId14" Type="http://schemas.openxmlformats.org/officeDocument/2006/relationships/package" Target="../embeddings/Microsoft_Visio_Drawing25.vsdx"/></Relationships>
</file>

<file path=ppt/slides/_rels/slide19.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6.wmf"/><Relationship Id="rId5" Type="http://schemas.openxmlformats.org/officeDocument/2006/relationships/oleObject" Target="../embeddings/oleObject68.bin"/><Relationship Id="rId4" Type="http://schemas.openxmlformats.org/officeDocument/2006/relationships/image" Target="../media/image1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45.wmf"/><Relationship Id="rId4" Type="http://schemas.openxmlformats.org/officeDocument/2006/relationships/oleObject" Target="../embeddings/oleObject70.bin"/></Relationships>
</file>

<file path=ppt/slides/_rels/slide2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1.wmf"/><Relationship Id="rId5" Type="http://schemas.openxmlformats.org/officeDocument/2006/relationships/oleObject" Target="../embeddings/oleObject72.bin"/><Relationship Id="rId4" Type="http://schemas.openxmlformats.org/officeDocument/2006/relationships/image" Target="../media/image50.wmf"/></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58.wmf"/><Relationship Id="rId4" Type="http://schemas.openxmlformats.org/officeDocument/2006/relationships/oleObject" Target="../embeddings/oleObject7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58.wmf"/><Relationship Id="rId4" Type="http://schemas.openxmlformats.org/officeDocument/2006/relationships/oleObject" Target="../embeddings/oleObject75.bin"/></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1.wmf"/><Relationship Id="rId4" Type="http://schemas.openxmlformats.org/officeDocument/2006/relationships/oleObject" Target="../embeddings/oleObject76.bin"/></Relationships>
</file>

<file path=ppt/slides/_rels/slide2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4.wmf"/><Relationship Id="rId5" Type="http://schemas.openxmlformats.org/officeDocument/2006/relationships/oleObject" Target="../embeddings/oleObject77.bin"/><Relationship Id="rId4" Type="http://schemas.openxmlformats.org/officeDocument/2006/relationships/image" Target="../media/image66.tiff"/></Relationships>
</file>

<file path=ppt/slides/_rels/slide3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67.wmf"/><Relationship Id="rId5" Type="http://schemas.openxmlformats.org/officeDocument/2006/relationships/oleObject" Target="../embeddings/oleObject78.bin"/><Relationship Id="rId4" Type="http://schemas.openxmlformats.org/officeDocument/2006/relationships/image" Target="../media/image69.tiff"/></Relationships>
</file>

<file path=ppt/slides/_rels/slide32.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4.wmf"/><Relationship Id="rId5" Type="http://schemas.openxmlformats.org/officeDocument/2006/relationships/oleObject" Target="../embeddings/oleObject79.bin"/><Relationship Id="rId4" Type="http://schemas.openxmlformats.org/officeDocument/2006/relationships/image" Target="../media/image71.tiff"/></Relationships>
</file>

<file path=ppt/slides/_rels/slide33.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image" Target="../media/image73.tiff"/><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tiff"/><Relationship Id="rId4" Type="http://schemas.openxmlformats.org/officeDocument/2006/relationships/image" Target="../media/image75.tiff"/></Relationships>
</file>

<file path=ppt/slides/_rels/slide35.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80.wmf"/><Relationship Id="rId5" Type="http://schemas.openxmlformats.org/officeDocument/2006/relationships/oleObject" Target="../embeddings/oleObject81.bin"/><Relationship Id="rId4" Type="http://schemas.openxmlformats.org/officeDocument/2006/relationships/image" Target="../media/image79.wmf"/></Relationships>
</file>

<file path=ppt/slides/_rels/slide36.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86.w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83.w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85.wmf"/><Relationship Id="rId4" Type="http://schemas.openxmlformats.org/officeDocument/2006/relationships/image" Target="../media/image82.wmf"/><Relationship Id="rId9" Type="http://schemas.openxmlformats.org/officeDocument/2006/relationships/oleObject" Target="../embeddings/oleObject86.bin"/></Relationships>
</file>

<file path=ppt/slides/_rels/slide3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88.bin"/><Relationship Id="rId7"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9.png"/><Relationship Id="rId5" Type="http://schemas.openxmlformats.org/officeDocument/2006/relationships/image" Target="../media/image87.emf"/><Relationship Id="rId10" Type="http://schemas.openxmlformats.org/officeDocument/2006/relationships/image" Target="../media/image88.wmf"/><Relationship Id="rId4" Type="http://schemas.openxmlformats.org/officeDocument/2006/relationships/package" Target="../embeddings/Microsoft_Visio_Drawing26.vsdx"/><Relationship Id="rId9" Type="http://schemas.openxmlformats.org/officeDocument/2006/relationships/oleObject" Target="../embeddings/oleObject9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18" Type="http://schemas.openxmlformats.org/officeDocument/2006/relationships/oleObject" Target="../embeddings/oleObject9.bin"/><Relationship Id="rId3" Type="http://schemas.openxmlformats.org/officeDocument/2006/relationships/notesSlide" Target="../notesSlides/notesSlide2.xml"/><Relationship Id="rId21" Type="http://schemas.openxmlformats.org/officeDocument/2006/relationships/image" Target="../media/image12.wmf"/><Relationship Id="rId7" Type="http://schemas.openxmlformats.org/officeDocument/2006/relationships/image" Target="../media/image5.wmf"/><Relationship Id="rId12" Type="http://schemas.openxmlformats.org/officeDocument/2006/relationships/oleObject" Target="../embeddings/oleObject6.bin"/><Relationship Id="rId17" Type="http://schemas.openxmlformats.org/officeDocument/2006/relationships/image" Target="../media/image10.wmf"/><Relationship Id="rId25" Type="http://schemas.openxmlformats.org/officeDocument/2006/relationships/image" Target="../media/image14.wmf"/><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7.wmf"/><Relationship Id="rId24" Type="http://schemas.openxmlformats.org/officeDocument/2006/relationships/oleObject" Target="../embeddings/oleObject12.bin"/><Relationship Id="rId5" Type="http://schemas.openxmlformats.org/officeDocument/2006/relationships/image" Target="../media/image4.wmf"/><Relationship Id="rId15" Type="http://schemas.openxmlformats.org/officeDocument/2006/relationships/image" Target="../media/image9.wmf"/><Relationship Id="rId23" Type="http://schemas.openxmlformats.org/officeDocument/2006/relationships/image" Target="../media/image13.wmf"/><Relationship Id="rId10" Type="http://schemas.openxmlformats.org/officeDocument/2006/relationships/oleObject" Target="../embeddings/oleObject5.bin"/><Relationship Id="rId19" Type="http://schemas.openxmlformats.org/officeDocument/2006/relationships/image" Target="../media/image11.wmf"/><Relationship Id="rId4" Type="http://schemas.openxmlformats.org/officeDocument/2006/relationships/oleObject" Target="../embeddings/oleObject2.bin"/><Relationship Id="rId9" Type="http://schemas.openxmlformats.org/officeDocument/2006/relationships/image" Target="../media/image6.wmf"/><Relationship Id="rId14" Type="http://schemas.openxmlformats.org/officeDocument/2006/relationships/oleObject" Target="../embeddings/oleObject7.bin"/><Relationship Id="rId22"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19.wmf"/><Relationship Id="rId3" Type="http://schemas.openxmlformats.org/officeDocument/2006/relationships/notesSlide" Target="../notesSlides/notesSlide3.xml"/><Relationship Id="rId7" Type="http://schemas.openxmlformats.org/officeDocument/2006/relationships/image" Target="../media/image16.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18.w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7.wmf"/><Relationship Id="rId1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4.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19.bin"/><Relationship Id="rId10" Type="http://schemas.openxmlformats.org/officeDocument/2006/relationships/image" Target="../media/image23.wmf"/><Relationship Id="rId4" Type="http://schemas.openxmlformats.org/officeDocument/2006/relationships/image" Target="../media/image24.jpeg"/><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685800" y="228600"/>
            <a:ext cx="7772400" cy="838200"/>
          </a:xfrm>
        </p:spPr>
        <p:txBody>
          <a:bodyPr/>
          <a:lstStyle/>
          <a:p>
            <a:pPr eaLnBrk="1" hangingPunct="1"/>
            <a:r>
              <a:rPr lang="en-US" altLang="en-US" dirty="0" smtClean="0"/>
              <a:t>Lecture 7– </a:t>
            </a:r>
            <a:r>
              <a:rPr lang="en-US" altLang="en-US" dirty="0"/>
              <a:t>Dynamic Programming</a:t>
            </a:r>
            <a:br>
              <a:rPr lang="en-US" altLang="en-US" dirty="0"/>
            </a:br>
            <a:r>
              <a:rPr lang="en-US" altLang="en-US" dirty="0"/>
              <a:t>– an optimization technique</a:t>
            </a:r>
            <a:endParaRPr lang="en-US" dirty="0" smtClean="0"/>
          </a:p>
        </p:txBody>
      </p:sp>
      <p:sp>
        <p:nvSpPr>
          <p:cNvPr id="7" name="Subtitle 2"/>
          <p:cNvSpPr txBox="1">
            <a:spLocks/>
          </p:cNvSpPr>
          <p:nvPr/>
        </p:nvSpPr>
        <p:spPr bwMode="auto">
          <a:xfrm>
            <a:off x="533400" y="5126515"/>
            <a:ext cx="8229600" cy="117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800">
                <a:solidFill>
                  <a:schemeClr val="tx1"/>
                </a:solidFill>
                <a:latin typeface="Calibri" pitchFamily="34" charset="0"/>
                <a:ea typeface="+mn-ea"/>
                <a:cs typeface="Calibri" pitchFamily="34" charset="0"/>
              </a:defRPr>
            </a:lvl1pPr>
            <a:lvl2pPr marL="742950" indent="-285750" algn="l" rtl="0" eaLnBrk="0" fontAlgn="base" hangingPunct="0">
              <a:spcBef>
                <a:spcPct val="20000"/>
              </a:spcBef>
              <a:spcAft>
                <a:spcPct val="0"/>
              </a:spcAft>
              <a:buChar char="–"/>
              <a:defRPr sz="2400">
                <a:solidFill>
                  <a:schemeClr val="tx1"/>
                </a:solidFill>
                <a:latin typeface="Calibri" pitchFamily="34" charset="0"/>
                <a:cs typeface="Calibri" pitchFamily="34" charset="0"/>
              </a:defRPr>
            </a:lvl2pPr>
            <a:lvl3pPr marL="1143000" indent="-228600" algn="l" rtl="0" eaLnBrk="0" fontAlgn="base" hangingPunct="0">
              <a:spcBef>
                <a:spcPct val="20000"/>
              </a:spcBef>
              <a:spcAft>
                <a:spcPct val="0"/>
              </a:spcAft>
              <a:buChar char="•"/>
              <a:defRPr sz="2000">
                <a:solidFill>
                  <a:schemeClr val="tx1"/>
                </a:solidFill>
                <a:latin typeface="Calibri" pitchFamily="34" charset="0"/>
                <a:cs typeface="Calibri" pitchFamily="34" charset="0"/>
              </a:defRPr>
            </a:lvl3pPr>
            <a:lvl4pPr marL="1600200" indent="-228600" algn="l" rtl="0" eaLnBrk="0" fontAlgn="base" hangingPunct="0">
              <a:spcBef>
                <a:spcPct val="20000"/>
              </a:spcBef>
              <a:spcAft>
                <a:spcPct val="0"/>
              </a:spcAft>
              <a:buChar char="–"/>
              <a:defRPr sz="1600">
                <a:solidFill>
                  <a:schemeClr val="tx1"/>
                </a:solidFill>
                <a:latin typeface="Calibri" pitchFamily="34" charset="0"/>
                <a:cs typeface="Calibri" pitchFamily="34" charset="0"/>
              </a:defRPr>
            </a:lvl4pPr>
            <a:lvl5pPr marL="2057400" indent="-228600" algn="l" rtl="0" eaLnBrk="0" fontAlgn="base" hangingPunct="0">
              <a:spcBef>
                <a:spcPct val="20000"/>
              </a:spcBef>
              <a:spcAft>
                <a:spcPct val="0"/>
              </a:spcAft>
              <a:buChar char="»"/>
              <a:defRPr sz="1400">
                <a:solidFill>
                  <a:schemeClr val="tx1"/>
                </a:solidFill>
                <a:latin typeface="Calibri" pitchFamily="34" charset="0"/>
                <a:cs typeface="Calibri" pitchFamily="34" charset="0"/>
              </a:defRPr>
            </a:lvl5pPr>
            <a:lvl6pPr marL="2514600" indent="-228600" algn="l" rtl="0" fontAlgn="base">
              <a:spcBef>
                <a:spcPct val="20000"/>
              </a:spcBef>
              <a:spcAft>
                <a:spcPct val="0"/>
              </a:spcAft>
              <a:buChar char="»"/>
              <a:defRPr sz="1400">
                <a:solidFill>
                  <a:schemeClr val="tx1"/>
                </a:solidFill>
                <a:latin typeface="+mn-lt"/>
              </a:defRPr>
            </a:lvl6pPr>
            <a:lvl7pPr marL="2971800" indent="-228600" algn="l" rtl="0" fontAlgn="base">
              <a:spcBef>
                <a:spcPct val="20000"/>
              </a:spcBef>
              <a:spcAft>
                <a:spcPct val="0"/>
              </a:spcAft>
              <a:buChar char="»"/>
              <a:defRPr sz="1400">
                <a:solidFill>
                  <a:schemeClr val="tx1"/>
                </a:solidFill>
                <a:latin typeface="+mn-lt"/>
              </a:defRPr>
            </a:lvl7pPr>
            <a:lvl8pPr marL="3429000" indent="-228600" algn="l" rtl="0" fontAlgn="base">
              <a:spcBef>
                <a:spcPct val="20000"/>
              </a:spcBef>
              <a:spcAft>
                <a:spcPct val="0"/>
              </a:spcAft>
              <a:buChar char="»"/>
              <a:defRPr sz="1400">
                <a:solidFill>
                  <a:schemeClr val="tx1"/>
                </a:solidFill>
                <a:latin typeface="+mn-lt"/>
              </a:defRPr>
            </a:lvl8pPr>
            <a:lvl9pPr marL="3886200" indent="-228600" algn="l" rtl="0" fontAlgn="base">
              <a:spcBef>
                <a:spcPct val="20000"/>
              </a:spcBef>
              <a:spcAft>
                <a:spcPct val="0"/>
              </a:spcAft>
              <a:buChar char="»"/>
              <a:defRPr sz="1400">
                <a:solidFill>
                  <a:schemeClr val="tx1"/>
                </a:solidFill>
                <a:latin typeface="+mn-lt"/>
              </a:defRPr>
            </a:lvl9pPr>
          </a:lstStyle>
          <a:p>
            <a:pPr marL="0" indent="0" algn="ctr">
              <a:spcBef>
                <a:spcPts val="0"/>
              </a:spcBef>
              <a:spcAft>
                <a:spcPts val="300"/>
              </a:spcAft>
              <a:buNone/>
            </a:pPr>
            <a:r>
              <a:rPr lang="en-US" altLang="zh-TW" sz="2000" b="1" kern="0" dirty="0" err="1" smtClean="0">
                <a:solidFill>
                  <a:schemeClr val="tx1">
                    <a:lumMod val="65000"/>
                    <a:lumOff val="35000"/>
                  </a:schemeClr>
                </a:solidFill>
              </a:rPr>
              <a:t>Chiao</a:t>
            </a:r>
            <a:r>
              <a:rPr lang="en-US" altLang="zh-TW" sz="2000" b="1" kern="0" dirty="0" smtClean="0">
                <a:solidFill>
                  <a:schemeClr val="tx1">
                    <a:lumMod val="65000"/>
                    <a:lumOff val="35000"/>
                  </a:schemeClr>
                </a:solidFill>
              </a:rPr>
              <a:t>-Ting Li</a:t>
            </a:r>
          </a:p>
          <a:p>
            <a:pPr marL="0" indent="0" algn="ctr">
              <a:spcBef>
                <a:spcPts val="0"/>
              </a:spcBef>
              <a:spcAft>
                <a:spcPts val="300"/>
              </a:spcAft>
              <a:buNone/>
            </a:pPr>
            <a:r>
              <a:rPr lang="en-US" altLang="zh-TW" sz="2000" b="1" kern="0" dirty="0" smtClean="0">
                <a:solidFill>
                  <a:schemeClr val="tx1">
                    <a:lumMod val="65000"/>
                    <a:lumOff val="35000"/>
                  </a:schemeClr>
                </a:solidFill>
              </a:rPr>
              <a:t>Postdoctoral Research Fellow</a:t>
            </a:r>
          </a:p>
          <a:p>
            <a:pPr marL="0" indent="0" algn="ctr">
              <a:spcBef>
                <a:spcPts val="0"/>
              </a:spcBef>
              <a:spcAft>
                <a:spcPts val="300"/>
              </a:spcAft>
              <a:buNone/>
            </a:pPr>
            <a:r>
              <a:rPr lang="en-US" altLang="zh-TW" sz="2000" b="1" kern="0" dirty="0" smtClean="0">
                <a:solidFill>
                  <a:schemeClr val="tx1">
                    <a:lumMod val="65000"/>
                    <a:lumOff val="35000"/>
                  </a:schemeClr>
                </a:solidFill>
              </a:rPr>
              <a:t>Department of Mechanical Engineering, University of Michigan</a:t>
            </a:r>
          </a:p>
        </p:txBody>
      </p:sp>
      <p:sp>
        <p:nvSpPr>
          <p:cNvPr id="2" name="Footer Placeholder 1"/>
          <p:cNvSpPr>
            <a:spLocks noGrp="1"/>
          </p:cNvSpPr>
          <p:nvPr>
            <p:ph type="ftr" sz="quarter" idx="10"/>
          </p:nvPr>
        </p:nvSpPr>
        <p:spPr/>
        <p:txBody>
          <a:bodyPr/>
          <a:lstStyle/>
          <a:p>
            <a:pPr>
              <a:defRPr/>
            </a:pPr>
            <a:r>
              <a:rPr lang="en-US" altLang="en-US" smtClean="0"/>
              <a:t>ME566 Lecture 7-</a:t>
            </a:r>
            <a:endParaRPr lang="en-US" altLang="en-US" dirty="0"/>
          </a:p>
        </p:txBody>
      </p:sp>
      <p:sp>
        <p:nvSpPr>
          <p:cNvPr id="3" name="Slide Number Placeholder 2"/>
          <p:cNvSpPr>
            <a:spLocks noGrp="1"/>
          </p:cNvSpPr>
          <p:nvPr>
            <p:ph type="sldNum" sz="quarter" idx="11"/>
          </p:nvPr>
        </p:nvSpPr>
        <p:spPr/>
        <p:txBody>
          <a:bodyPr/>
          <a:lstStyle/>
          <a:p>
            <a:pPr>
              <a:defRPr/>
            </a:pPr>
            <a:fld id="{823DCF73-8E7A-4D4D-B403-8C2F584A116F}" type="slidenum">
              <a:rPr lang="en-US" altLang="en-US" smtClean="0"/>
              <a:pPr>
                <a:defRPr/>
              </a:pPr>
              <a:t>1</a:t>
            </a:fld>
            <a:endParaRPr lang="en-US"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State Feedback Controller Design</a:t>
            </a:r>
            <a:endParaRPr lang="zh-TW" alt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086910614"/>
              </p:ext>
            </p:extLst>
          </p:nvPr>
        </p:nvGraphicFramePr>
        <p:xfrm>
          <a:off x="1143000" y="1267195"/>
          <a:ext cx="2962438" cy="967779"/>
        </p:xfrm>
        <a:graphic>
          <a:graphicData uri="http://schemas.openxmlformats.org/presentationml/2006/ole">
            <mc:AlternateContent xmlns:mc="http://schemas.openxmlformats.org/markup-compatibility/2006">
              <mc:Choice xmlns:v="urn:schemas-microsoft-com:vml" Requires="v">
                <p:oleObj spid="_x0000_s5251" name="Equation" r:id="rId3" imgW="2286000" imgH="749160" progId="Equation.DSMT4">
                  <p:embed/>
                </p:oleObj>
              </mc:Choice>
              <mc:Fallback>
                <p:oleObj name="Equation" r:id="rId3" imgW="2286000" imgH="749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67195"/>
                        <a:ext cx="2962438" cy="967779"/>
                      </a:xfrm>
                      <a:prstGeom prst="rect">
                        <a:avLst/>
                      </a:prstGeom>
                      <a:noFill/>
                      <a:ln>
                        <a:noFill/>
                      </a:ln>
                      <a:extLst/>
                    </p:spPr>
                  </p:pic>
                </p:oleObj>
              </mc:Fallback>
            </mc:AlternateContent>
          </a:graphicData>
        </a:graphic>
      </p:graphicFrame>
      <p:grpSp>
        <p:nvGrpSpPr>
          <p:cNvPr id="4" name="Group 3"/>
          <p:cNvGrpSpPr/>
          <p:nvPr/>
        </p:nvGrpSpPr>
        <p:grpSpPr>
          <a:xfrm>
            <a:off x="747193" y="2813999"/>
            <a:ext cx="3939470" cy="3548700"/>
            <a:chOff x="747193" y="2814000"/>
            <a:chExt cx="3939470" cy="3548700"/>
          </a:xfrm>
        </p:grpSpPr>
        <p:sp>
          <p:nvSpPr>
            <p:cNvPr id="13" name="Rounded Rectangle 12"/>
            <p:cNvSpPr/>
            <p:nvPr/>
          </p:nvSpPr>
          <p:spPr>
            <a:xfrm>
              <a:off x="747193" y="2989221"/>
              <a:ext cx="3911732" cy="3373479"/>
            </a:xfrm>
            <a:prstGeom prst="roundRect">
              <a:avLst>
                <a:gd name="adj" fmla="val 3916"/>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sz="2000"/>
            </a:p>
          </p:txBody>
        </p:sp>
        <p:sp>
          <p:nvSpPr>
            <p:cNvPr id="14" name="Rounded Rectangle 13"/>
            <p:cNvSpPr/>
            <p:nvPr/>
          </p:nvSpPr>
          <p:spPr>
            <a:xfrm>
              <a:off x="1560059" y="2814000"/>
              <a:ext cx="2286000" cy="3504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Pole </a:t>
              </a:r>
              <a:r>
                <a:rPr lang="en-US" altLang="zh-TW" sz="2000" b="1" dirty="0" smtClean="0"/>
                <a:t>Placement</a:t>
              </a:r>
              <a:endParaRPr lang="zh-TW" altLang="en-US" sz="2000" baseline="-25000" dirty="0">
                <a:latin typeface="Times New Roman" panose="02020603050405020304" pitchFamily="18" charset="0"/>
                <a:cs typeface="Times New Roman" panose="02020603050405020304" pitchFamily="18" charset="0"/>
              </a:endParaRPr>
            </a:p>
          </p:txBody>
        </p:sp>
        <p:sp>
          <p:nvSpPr>
            <p:cNvPr id="8" name="Rectangle 7"/>
            <p:cNvSpPr/>
            <p:nvPr/>
          </p:nvSpPr>
          <p:spPr>
            <a:xfrm>
              <a:off x="820067" y="3177549"/>
              <a:ext cx="3866596" cy="2400657"/>
            </a:xfrm>
            <a:prstGeom prst="rect">
              <a:avLst/>
            </a:prstGeom>
          </p:spPr>
          <p:txBody>
            <a:bodyPr wrap="square">
              <a:spAutoFit/>
            </a:bodyPr>
            <a:lstStyle/>
            <a:p>
              <a:r>
                <a:rPr lang="en-US" altLang="zh-TW" sz="1000" dirty="0">
                  <a:solidFill>
                    <a:srgbClr val="228B22"/>
                  </a:solidFill>
                  <a:latin typeface="Courier New"/>
                </a:rPr>
                <a:t>%% desired closed-loop dynamics</a:t>
              </a:r>
            </a:p>
            <a:p>
              <a:r>
                <a:rPr lang="en-US" altLang="zh-TW" sz="1000" dirty="0">
                  <a:solidFill>
                    <a:srgbClr val="000000"/>
                  </a:solidFill>
                  <a:latin typeface="Courier New"/>
                </a:rPr>
                <a:t>PO = 3; </a:t>
              </a:r>
              <a:r>
                <a:rPr lang="en-US" altLang="zh-TW" sz="1000" dirty="0">
                  <a:solidFill>
                    <a:srgbClr val="228B22"/>
                  </a:solidFill>
                  <a:latin typeface="Courier New"/>
                </a:rPr>
                <a:t>% overshoot percentage</a:t>
              </a:r>
            </a:p>
            <a:p>
              <a:r>
                <a:rPr lang="en-US" altLang="zh-TW" sz="1000" dirty="0" err="1">
                  <a:solidFill>
                    <a:srgbClr val="000000"/>
                  </a:solidFill>
                  <a:latin typeface="Courier New"/>
                </a:rPr>
                <a:t>ts</a:t>
              </a:r>
              <a:r>
                <a:rPr lang="en-US" altLang="zh-TW" sz="1000" dirty="0">
                  <a:solidFill>
                    <a:srgbClr val="000000"/>
                  </a:solidFill>
                  <a:latin typeface="Courier New"/>
                </a:rPr>
                <a:t> = 0.7; </a:t>
              </a:r>
              <a:r>
                <a:rPr lang="en-US" altLang="zh-TW" sz="1000" dirty="0">
                  <a:solidFill>
                    <a:srgbClr val="228B22"/>
                  </a:solidFill>
                  <a:latin typeface="Courier New"/>
                </a:rPr>
                <a:t>% settling time [sec]</a:t>
              </a:r>
            </a:p>
            <a:p>
              <a:r>
                <a:rPr lang="zh-TW" altLang="en-US" sz="1000" dirty="0">
                  <a:solidFill>
                    <a:srgbClr val="228B22"/>
                  </a:solidFill>
                  <a:latin typeface="Courier New"/>
                </a:rPr>
                <a:t> </a:t>
              </a:r>
            </a:p>
            <a:p>
              <a:r>
                <a:rPr lang="en-US" altLang="zh-TW" sz="1000" dirty="0">
                  <a:solidFill>
                    <a:srgbClr val="000000"/>
                  </a:solidFill>
                  <a:latin typeface="Courier New"/>
                </a:rPr>
                <a:t>term = pi^2 + log(PO/100)^2;</a:t>
              </a:r>
            </a:p>
            <a:p>
              <a:r>
                <a:rPr lang="en-US" altLang="zh-TW" sz="1000" dirty="0">
                  <a:solidFill>
                    <a:srgbClr val="000000"/>
                  </a:solidFill>
                  <a:latin typeface="Courier New"/>
                </a:rPr>
                <a:t>zeta = log(PO/100)/</a:t>
              </a:r>
              <a:r>
                <a:rPr lang="en-US" altLang="zh-TW" sz="1000" dirty="0" err="1">
                  <a:solidFill>
                    <a:srgbClr val="000000"/>
                  </a:solidFill>
                  <a:latin typeface="Courier New"/>
                </a:rPr>
                <a:t>sqrt</a:t>
              </a:r>
              <a:r>
                <a:rPr lang="en-US" altLang="zh-TW" sz="1000" dirty="0">
                  <a:solidFill>
                    <a:srgbClr val="000000"/>
                  </a:solidFill>
                  <a:latin typeface="Courier New"/>
                </a:rPr>
                <a:t>(term); </a:t>
              </a:r>
              <a:r>
                <a:rPr lang="en-US" altLang="zh-TW" sz="1000" dirty="0">
                  <a:solidFill>
                    <a:srgbClr val="228B22"/>
                  </a:solidFill>
                  <a:latin typeface="Courier New"/>
                </a:rPr>
                <a:t>% damping ratio</a:t>
              </a:r>
            </a:p>
            <a:p>
              <a:r>
                <a:rPr lang="en-US" altLang="zh-TW" sz="1000" dirty="0" err="1">
                  <a:solidFill>
                    <a:srgbClr val="000000"/>
                  </a:solidFill>
                  <a:latin typeface="Courier New"/>
                </a:rPr>
                <a:t>wn</a:t>
              </a:r>
              <a:r>
                <a:rPr lang="en-US" altLang="zh-TW" sz="1000" dirty="0">
                  <a:solidFill>
                    <a:srgbClr val="000000"/>
                  </a:solidFill>
                  <a:latin typeface="Courier New"/>
                </a:rPr>
                <a:t> = 4/(zeta*</a:t>
              </a:r>
              <a:r>
                <a:rPr lang="en-US" altLang="zh-TW" sz="1000" dirty="0" err="1">
                  <a:solidFill>
                    <a:srgbClr val="000000"/>
                  </a:solidFill>
                  <a:latin typeface="Courier New"/>
                </a:rPr>
                <a:t>ts</a:t>
              </a:r>
              <a:r>
                <a:rPr lang="en-US" altLang="zh-TW" sz="1000" dirty="0">
                  <a:solidFill>
                    <a:srgbClr val="000000"/>
                  </a:solidFill>
                  <a:latin typeface="Courier New"/>
                </a:rPr>
                <a:t>); </a:t>
              </a:r>
              <a:r>
                <a:rPr lang="en-US" altLang="zh-TW" sz="1000" dirty="0">
                  <a:solidFill>
                    <a:srgbClr val="228B22"/>
                  </a:solidFill>
                  <a:latin typeface="Courier New"/>
                </a:rPr>
                <a:t>% natural frequency</a:t>
              </a:r>
            </a:p>
            <a:p>
              <a:r>
                <a:rPr lang="zh-TW" altLang="en-US" sz="1000" dirty="0">
                  <a:solidFill>
                    <a:srgbClr val="228B22"/>
                  </a:solidFill>
                  <a:latin typeface="Courier New"/>
                </a:rPr>
                <a:t> </a:t>
              </a:r>
            </a:p>
            <a:p>
              <a:r>
                <a:rPr lang="en-US" altLang="zh-TW" sz="1000" dirty="0">
                  <a:solidFill>
                    <a:srgbClr val="228B22"/>
                  </a:solidFill>
                  <a:latin typeface="Courier New"/>
                </a:rPr>
                <a:t>%% generic second-order frequency</a:t>
              </a:r>
            </a:p>
            <a:p>
              <a:r>
                <a:rPr lang="en-US" altLang="zh-TW" sz="1000" dirty="0">
                  <a:solidFill>
                    <a:srgbClr val="000000"/>
                  </a:solidFill>
                  <a:latin typeface="Courier New"/>
                </a:rPr>
                <a:t>num2 = wn^2; </a:t>
              </a:r>
              <a:r>
                <a:rPr lang="en-US" altLang="zh-TW" sz="1000" dirty="0">
                  <a:solidFill>
                    <a:srgbClr val="228B22"/>
                  </a:solidFill>
                  <a:latin typeface="Courier New"/>
                </a:rPr>
                <a:t>% numerator</a:t>
              </a:r>
            </a:p>
            <a:p>
              <a:r>
                <a:rPr lang="en-US" altLang="zh-TW" sz="1000" dirty="0">
                  <a:solidFill>
                    <a:srgbClr val="000000"/>
                  </a:solidFill>
                  <a:latin typeface="Courier New"/>
                </a:rPr>
                <a:t>den2 = [1 2*zeta*</a:t>
              </a:r>
              <a:r>
                <a:rPr lang="en-US" altLang="zh-TW" sz="1000" dirty="0" err="1">
                  <a:solidFill>
                    <a:srgbClr val="000000"/>
                  </a:solidFill>
                  <a:latin typeface="Courier New"/>
                </a:rPr>
                <a:t>wn</a:t>
              </a:r>
              <a:r>
                <a:rPr lang="en-US" altLang="zh-TW" sz="1000" dirty="0">
                  <a:solidFill>
                    <a:srgbClr val="000000"/>
                  </a:solidFill>
                  <a:latin typeface="Courier New"/>
                </a:rPr>
                <a:t> wn^2]; </a:t>
              </a:r>
              <a:r>
                <a:rPr lang="en-US" altLang="zh-TW" sz="1000" dirty="0">
                  <a:solidFill>
                    <a:srgbClr val="228B22"/>
                  </a:solidFill>
                  <a:latin typeface="Courier New"/>
                </a:rPr>
                <a:t>% denominator</a:t>
              </a:r>
            </a:p>
            <a:p>
              <a:r>
                <a:rPr lang="en-US" altLang="zh-TW" sz="1000" dirty="0" err="1">
                  <a:solidFill>
                    <a:srgbClr val="000000"/>
                  </a:solidFill>
                  <a:latin typeface="Courier New"/>
                </a:rPr>
                <a:t>CL_sys_pole</a:t>
              </a:r>
              <a:r>
                <a:rPr lang="en-US" altLang="zh-TW" sz="1000" dirty="0">
                  <a:solidFill>
                    <a:srgbClr val="000000"/>
                  </a:solidFill>
                  <a:latin typeface="Courier New"/>
                </a:rPr>
                <a:t> = roots(den2</a:t>
              </a:r>
              <a:r>
                <a:rPr lang="en-US" altLang="zh-TW" sz="1000" dirty="0" smtClean="0">
                  <a:solidFill>
                    <a:srgbClr val="000000"/>
                  </a:solidFill>
                  <a:latin typeface="Courier New"/>
                </a:rPr>
                <a:t>); </a:t>
              </a:r>
              <a:r>
                <a:rPr lang="en-US" altLang="zh-TW" sz="1000" dirty="0">
                  <a:solidFill>
                    <a:srgbClr val="228B22"/>
                  </a:solidFill>
                  <a:latin typeface="Courier New"/>
                </a:rPr>
                <a:t>% desired eigenvalues</a:t>
              </a:r>
            </a:p>
            <a:p>
              <a:r>
                <a:rPr lang="zh-TW" altLang="en-US" sz="1000" dirty="0">
                  <a:solidFill>
                    <a:srgbClr val="228B22"/>
                  </a:solidFill>
                  <a:latin typeface="Courier New"/>
                </a:rPr>
                <a:t> </a:t>
              </a:r>
            </a:p>
            <a:p>
              <a:r>
                <a:rPr lang="en-US" altLang="zh-TW" sz="1000" dirty="0">
                  <a:solidFill>
                    <a:srgbClr val="228B22"/>
                  </a:solidFill>
                  <a:latin typeface="Courier New"/>
                </a:rPr>
                <a:t>%% pole </a:t>
              </a:r>
              <a:r>
                <a:rPr lang="en-US" altLang="zh-TW" sz="1000" dirty="0" smtClean="0">
                  <a:solidFill>
                    <a:srgbClr val="228B22"/>
                  </a:solidFill>
                  <a:latin typeface="Courier New"/>
                </a:rPr>
                <a:t>placement</a:t>
              </a:r>
              <a:endParaRPr lang="en-US" altLang="zh-TW" sz="1000" dirty="0">
                <a:solidFill>
                  <a:srgbClr val="228B22"/>
                </a:solidFill>
                <a:latin typeface="Courier New"/>
              </a:endParaRPr>
            </a:p>
            <a:p>
              <a:r>
                <a:rPr lang="en-US" altLang="zh-TW" sz="1000" dirty="0">
                  <a:solidFill>
                    <a:srgbClr val="000000"/>
                  </a:solidFill>
                  <a:latin typeface="Courier New"/>
                </a:rPr>
                <a:t>K = place(</a:t>
              </a:r>
              <a:r>
                <a:rPr lang="en-US" altLang="zh-TW" sz="1000" dirty="0" err="1">
                  <a:solidFill>
                    <a:srgbClr val="000000"/>
                  </a:solidFill>
                  <a:latin typeface="Courier New"/>
                </a:rPr>
                <a:t>A,B,CL_sys_pole</a:t>
              </a:r>
              <a:r>
                <a:rPr lang="en-US" altLang="zh-TW" sz="1000" dirty="0" smtClean="0">
                  <a:solidFill>
                    <a:srgbClr val="000000"/>
                  </a:solidFill>
                  <a:latin typeface="Courier New"/>
                </a:rPr>
                <a:t>)</a:t>
              </a:r>
            </a:p>
          </p:txBody>
        </p:sp>
        <p:sp>
          <p:nvSpPr>
            <p:cNvPr id="10" name="Rectangle 9"/>
            <p:cNvSpPr/>
            <p:nvPr/>
          </p:nvSpPr>
          <p:spPr>
            <a:xfrm>
              <a:off x="1143000" y="5623953"/>
              <a:ext cx="2695681" cy="584775"/>
            </a:xfrm>
            <a:prstGeom prst="rect">
              <a:avLst/>
            </a:prstGeom>
          </p:spPr>
          <p:txBody>
            <a:bodyPr wrap="square">
              <a:spAutoFit/>
            </a:bodyPr>
            <a:lstStyle/>
            <a:p>
              <a:r>
                <a:rPr lang="en-US" altLang="zh-TW" sz="1600" b="1" dirty="0" smtClean="0">
                  <a:solidFill>
                    <a:srgbClr val="000000"/>
                  </a:solidFill>
                  <a:latin typeface="Courier New"/>
                </a:rPr>
                <a:t>K </a:t>
              </a:r>
              <a:r>
                <a:rPr lang="en-US" altLang="zh-TW" sz="1600" b="1" dirty="0">
                  <a:solidFill>
                    <a:srgbClr val="000000"/>
                  </a:solidFill>
                  <a:latin typeface="Courier New"/>
                </a:rPr>
                <a:t>=</a:t>
              </a:r>
            </a:p>
            <a:p>
              <a:r>
                <a:rPr lang="en-US" altLang="zh-TW" sz="1600" b="1" dirty="0">
                  <a:solidFill>
                    <a:srgbClr val="000000"/>
                  </a:solidFill>
                  <a:latin typeface="Courier New"/>
                </a:rPr>
                <a:t>   18.8627    7.4286</a:t>
              </a:r>
              <a:endParaRPr lang="zh-TW" altLang="en-US" sz="1600" b="1" dirty="0">
                <a:solidFill>
                  <a:srgbClr val="000000"/>
                </a:solidFill>
                <a:latin typeface="Courier New"/>
              </a:endParaRPr>
            </a:p>
          </p:txBody>
        </p:sp>
      </p:grpSp>
      <p:sp>
        <p:nvSpPr>
          <p:cNvPr id="17" name="Rectangle 16"/>
          <p:cNvSpPr/>
          <p:nvPr/>
        </p:nvSpPr>
        <p:spPr>
          <a:xfrm>
            <a:off x="4357599" y="781589"/>
            <a:ext cx="3986301" cy="1938992"/>
          </a:xfrm>
          <a:prstGeom prst="rect">
            <a:avLst/>
          </a:prstGeom>
        </p:spPr>
        <p:txBody>
          <a:bodyPr wrap="square">
            <a:spAutoFit/>
          </a:bodyPr>
          <a:lstStyle/>
          <a:p>
            <a:pPr lvl="0"/>
            <a:r>
              <a:rPr lang="en-US" altLang="zh-TW" sz="1200" dirty="0">
                <a:solidFill>
                  <a:srgbClr val="228B22"/>
                </a:solidFill>
                <a:latin typeface="Courier New"/>
              </a:rPr>
              <a:t>%% open-loop state-space realization</a:t>
            </a:r>
          </a:p>
          <a:p>
            <a:pPr lvl="0"/>
            <a:r>
              <a:rPr lang="en-US" altLang="zh-TW" sz="1200" dirty="0">
                <a:solidFill>
                  <a:srgbClr val="228B22"/>
                </a:solidFill>
                <a:latin typeface="Courier New"/>
              </a:rPr>
              <a:t>%% two states: x1: theta, x2: theta dot</a:t>
            </a:r>
          </a:p>
          <a:p>
            <a:r>
              <a:rPr lang="en-US" altLang="zh-TW" sz="1200" dirty="0">
                <a:solidFill>
                  <a:srgbClr val="000000"/>
                </a:solidFill>
                <a:latin typeface="Courier New"/>
              </a:rPr>
              <a:t>J = 1; b = </a:t>
            </a:r>
            <a:r>
              <a:rPr lang="en-US" altLang="zh-TW" sz="1200" dirty="0" smtClean="0">
                <a:solidFill>
                  <a:srgbClr val="000000"/>
                </a:solidFill>
                <a:latin typeface="Courier New"/>
              </a:rPr>
              <a:t>4; </a:t>
            </a:r>
            <a:r>
              <a:rPr lang="en-US" altLang="zh-TW" sz="1200" dirty="0" err="1" smtClean="0">
                <a:solidFill>
                  <a:srgbClr val="000000"/>
                </a:solidFill>
                <a:latin typeface="Courier New"/>
              </a:rPr>
              <a:t>kR</a:t>
            </a:r>
            <a:r>
              <a:rPr lang="en-US" altLang="zh-TW" sz="1200" dirty="0" smtClean="0">
                <a:solidFill>
                  <a:srgbClr val="000000"/>
                </a:solidFill>
                <a:latin typeface="Courier New"/>
              </a:rPr>
              <a:t> </a:t>
            </a:r>
            <a:r>
              <a:rPr lang="en-US" altLang="zh-TW" sz="1200" dirty="0">
                <a:solidFill>
                  <a:srgbClr val="000000"/>
                </a:solidFill>
                <a:latin typeface="Courier New"/>
              </a:rPr>
              <a:t>= 40;</a:t>
            </a:r>
            <a:endParaRPr lang="en-US" altLang="zh-TW" sz="1200" dirty="0">
              <a:solidFill>
                <a:srgbClr val="228B22"/>
              </a:solidFill>
              <a:latin typeface="Courier New"/>
            </a:endParaRPr>
          </a:p>
          <a:p>
            <a:pPr lvl="0"/>
            <a:endParaRPr lang="en-US" altLang="zh-TW" sz="1200" dirty="0" smtClean="0">
              <a:solidFill>
                <a:srgbClr val="000000"/>
              </a:solidFill>
              <a:latin typeface="Courier New"/>
            </a:endParaRPr>
          </a:p>
          <a:p>
            <a:pPr lvl="0"/>
            <a:r>
              <a:rPr lang="en-US" altLang="zh-TW" sz="1200" dirty="0" smtClean="0">
                <a:solidFill>
                  <a:srgbClr val="000000"/>
                </a:solidFill>
                <a:latin typeface="Courier New"/>
              </a:rPr>
              <a:t>A </a:t>
            </a:r>
            <a:r>
              <a:rPr lang="en-US" altLang="zh-TW" sz="1200" dirty="0">
                <a:solidFill>
                  <a:srgbClr val="000000"/>
                </a:solidFill>
                <a:latin typeface="Courier New"/>
              </a:rPr>
              <a:t>= [0 1;</a:t>
            </a:r>
          </a:p>
          <a:p>
            <a:pPr lvl="0"/>
            <a:r>
              <a:rPr lang="en-US" altLang="zh-TW" sz="1200" dirty="0">
                <a:solidFill>
                  <a:srgbClr val="000000"/>
                </a:solidFill>
                <a:latin typeface="Courier New"/>
              </a:rPr>
              <a:t>    -</a:t>
            </a:r>
            <a:r>
              <a:rPr lang="en-US" altLang="zh-TW" sz="1200" dirty="0" err="1">
                <a:solidFill>
                  <a:srgbClr val="000000"/>
                </a:solidFill>
                <a:latin typeface="Courier New"/>
              </a:rPr>
              <a:t>kR</a:t>
            </a:r>
            <a:r>
              <a:rPr lang="en-US" altLang="zh-TW" sz="1200" dirty="0">
                <a:solidFill>
                  <a:srgbClr val="000000"/>
                </a:solidFill>
                <a:latin typeface="Courier New"/>
              </a:rPr>
              <a:t>/J -b/J];</a:t>
            </a:r>
          </a:p>
          <a:p>
            <a:pPr lvl="0"/>
            <a:r>
              <a:rPr lang="en-US" altLang="zh-TW" sz="1200" dirty="0">
                <a:solidFill>
                  <a:srgbClr val="000000"/>
                </a:solidFill>
                <a:latin typeface="Courier New"/>
              </a:rPr>
              <a:t>B = [0;</a:t>
            </a:r>
          </a:p>
          <a:p>
            <a:pPr lvl="0"/>
            <a:r>
              <a:rPr lang="en-US" altLang="zh-TW" sz="1200" dirty="0">
                <a:solidFill>
                  <a:srgbClr val="000000"/>
                </a:solidFill>
                <a:latin typeface="Courier New"/>
              </a:rPr>
              <a:t>    1/J];</a:t>
            </a:r>
          </a:p>
          <a:p>
            <a:pPr lvl="0"/>
            <a:r>
              <a:rPr lang="en-US" altLang="zh-TW" sz="1200" dirty="0">
                <a:solidFill>
                  <a:srgbClr val="000000"/>
                </a:solidFill>
                <a:latin typeface="Courier New"/>
              </a:rPr>
              <a:t>C = [1 0];</a:t>
            </a:r>
          </a:p>
          <a:p>
            <a:pPr lvl="0"/>
            <a:r>
              <a:rPr lang="en-US" altLang="zh-TW" sz="1200" dirty="0">
                <a:solidFill>
                  <a:srgbClr val="000000"/>
                </a:solidFill>
                <a:latin typeface="Courier New"/>
              </a:rPr>
              <a:t>D = 0;</a:t>
            </a:r>
          </a:p>
        </p:txBody>
      </p:sp>
      <p:grpSp>
        <p:nvGrpSpPr>
          <p:cNvPr id="6" name="Group 5"/>
          <p:cNvGrpSpPr/>
          <p:nvPr/>
        </p:nvGrpSpPr>
        <p:grpSpPr>
          <a:xfrm>
            <a:off x="4868325" y="2821619"/>
            <a:ext cx="3589875" cy="3540167"/>
            <a:chOff x="4868325" y="2852099"/>
            <a:chExt cx="3589875" cy="3540167"/>
          </a:xfrm>
        </p:grpSpPr>
        <p:sp>
          <p:nvSpPr>
            <p:cNvPr id="15" name="Rounded Rectangle 14"/>
            <p:cNvSpPr/>
            <p:nvPr/>
          </p:nvSpPr>
          <p:spPr>
            <a:xfrm>
              <a:off x="4868325" y="3018787"/>
              <a:ext cx="3589875" cy="3373479"/>
            </a:xfrm>
            <a:prstGeom prst="roundRect">
              <a:avLst>
                <a:gd name="adj" fmla="val 3916"/>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sz="2000"/>
            </a:p>
          </p:txBody>
        </p:sp>
        <p:sp>
          <p:nvSpPr>
            <p:cNvPr id="16" name="Rounded Rectangle 15"/>
            <p:cNvSpPr/>
            <p:nvPr/>
          </p:nvSpPr>
          <p:spPr>
            <a:xfrm>
              <a:off x="5500838" y="2852099"/>
              <a:ext cx="2286000" cy="3504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b="1" dirty="0"/>
                <a:t>LQR </a:t>
              </a:r>
              <a:r>
                <a:rPr lang="en-US" altLang="zh-TW" sz="2000" b="1" dirty="0" smtClean="0"/>
                <a:t>Design</a:t>
              </a:r>
              <a:endParaRPr lang="zh-TW" altLang="en-US" sz="2000" baseline="-25000" dirty="0">
                <a:latin typeface="Times New Roman" panose="02020603050405020304" pitchFamily="18" charset="0"/>
                <a:cs typeface="Times New Roman" panose="02020603050405020304" pitchFamily="18" charset="0"/>
              </a:endParaRPr>
            </a:p>
          </p:txBody>
        </p:sp>
        <p:sp>
          <p:nvSpPr>
            <p:cNvPr id="12" name="Rectangle 11"/>
            <p:cNvSpPr/>
            <p:nvPr/>
          </p:nvSpPr>
          <p:spPr>
            <a:xfrm>
              <a:off x="5358851" y="4577255"/>
              <a:ext cx="2608821" cy="830997"/>
            </a:xfrm>
            <a:prstGeom prst="rect">
              <a:avLst/>
            </a:prstGeom>
          </p:spPr>
          <p:txBody>
            <a:bodyPr wrap="square">
              <a:spAutoFit/>
            </a:bodyPr>
            <a:lstStyle/>
            <a:p>
              <a:r>
                <a:rPr lang="en-US" altLang="zh-TW" sz="1200" dirty="0">
                  <a:solidFill>
                    <a:srgbClr val="228B22"/>
                  </a:solidFill>
                  <a:latin typeface="Courier New"/>
                </a:rPr>
                <a:t>%% LQR design</a:t>
              </a:r>
            </a:p>
            <a:p>
              <a:r>
                <a:rPr lang="en-US" altLang="zh-TW" sz="1200" dirty="0">
                  <a:solidFill>
                    <a:srgbClr val="000000"/>
                  </a:solidFill>
                  <a:latin typeface="Courier New"/>
                </a:rPr>
                <a:t>Q = 20*eye(2);</a:t>
              </a:r>
            </a:p>
            <a:p>
              <a:r>
                <a:rPr lang="en-US" altLang="zh-TW" sz="1200" dirty="0">
                  <a:solidFill>
                    <a:srgbClr val="000000"/>
                  </a:solidFill>
                  <a:latin typeface="Courier New"/>
                </a:rPr>
                <a:t>R = 1</a:t>
              </a:r>
              <a:r>
                <a:rPr lang="en-US" altLang="zh-TW" sz="1200" dirty="0" smtClean="0">
                  <a:solidFill>
                    <a:srgbClr val="000000"/>
                  </a:solidFill>
                  <a:latin typeface="Courier New"/>
                </a:rPr>
                <a:t>;</a:t>
              </a:r>
            </a:p>
            <a:p>
              <a:r>
                <a:rPr lang="en-US" altLang="zh-TW" sz="1200" dirty="0" smtClean="0">
                  <a:solidFill>
                    <a:srgbClr val="000000"/>
                  </a:solidFill>
                  <a:latin typeface="Courier New"/>
                </a:rPr>
                <a:t>KLQR = </a:t>
              </a:r>
              <a:r>
                <a:rPr lang="en-US" altLang="zh-TW" sz="1200" dirty="0" err="1" smtClean="0">
                  <a:solidFill>
                    <a:srgbClr val="000000"/>
                  </a:solidFill>
                  <a:latin typeface="Courier New"/>
                </a:rPr>
                <a:t>lqr</a:t>
              </a:r>
              <a:r>
                <a:rPr lang="en-US" altLang="zh-TW" sz="1200" dirty="0" smtClean="0">
                  <a:solidFill>
                    <a:srgbClr val="000000"/>
                  </a:solidFill>
                  <a:latin typeface="Courier New"/>
                </a:rPr>
                <a:t>(A,B,Q,R)</a:t>
              </a:r>
              <a:endParaRPr lang="en-US" altLang="zh-TW" sz="1200" dirty="0">
                <a:solidFill>
                  <a:srgbClr val="000000"/>
                </a:solidFill>
                <a:latin typeface="Courier New"/>
              </a:endParaRPr>
            </a:p>
          </p:txBody>
        </p:sp>
        <p:sp>
          <p:nvSpPr>
            <p:cNvPr id="18" name="Rectangle 17"/>
            <p:cNvSpPr/>
            <p:nvPr/>
          </p:nvSpPr>
          <p:spPr>
            <a:xfrm>
              <a:off x="5105400" y="5600369"/>
              <a:ext cx="2703751" cy="584775"/>
            </a:xfrm>
            <a:prstGeom prst="rect">
              <a:avLst/>
            </a:prstGeom>
          </p:spPr>
          <p:txBody>
            <a:bodyPr wrap="square">
              <a:spAutoFit/>
            </a:bodyPr>
            <a:lstStyle/>
            <a:p>
              <a:r>
                <a:rPr lang="en-US" altLang="zh-TW" sz="1600" b="1" dirty="0">
                  <a:solidFill>
                    <a:srgbClr val="000000"/>
                  </a:solidFill>
                  <a:latin typeface="Courier New"/>
                </a:rPr>
                <a:t>KLQR =</a:t>
              </a:r>
            </a:p>
            <a:p>
              <a:r>
                <a:rPr lang="en-US" altLang="zh-TW" sz="1600" b="1" dirty="0">
                  <a:solidFill>
                    <a:srgbClr val="000000"/>
                  </a:solidFill>
                  <a:latin typeface="Courier New"/>
                </a:rPr>
                <a:t>    0.2492    </a:t>
              </a:r>
              <a:r>
                <a:rPr lang="en-US" altLang="zh-TW" sz="1600" b="1" dirty="0" smtClean="0">
                  <a:solidFill>
                    <a:srgbClr val="000000"/>
                  </a:solidFill>
                  <a:latin typeface="Courier New"/>
                </a:rPr>
                <a:t>2.0414</a:t>
              </a:r>
              <a:endParaRPr lang="en-US" altLang="zh-TW" sz="1600" b="1" dirty="0">
                <a:solidFill>
                  <a:srgbClr val="000000"/>
                </a:solidFill>
                <a:latin typeface="Courier New"/>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3317594149"/>
                </p:ext>
              </p:extLst>
            </p:nvPr>
          </p:nvGraphicFramePr>
          <p:xfrm>
            <a:off x="5370574" y="3250631"/>
            <a:ext cx="2658317" cy="524443"/>
          </p:xfrm>
          <a:graphic>
            <a:graphicData uri="http://schemas.openxmlformats.org/presentationml/2006/ole">
              <mc:AlternateContent xmlns:mc="http://schemas.openxmlformats.org/markup-compatibility/2006">
                <mc:Choice xmlns:v="urn:schemas-microsoft-com:vml" Requires="v">
                  <p:oleObj spid="_x0000_s5252" name="Equation" r:id="rId5" imgW="1993680" imgH="393480" progId="Equation.DSMT4">
                    <p:embed/>
                  </p:oleObj>
                </mc:Choice>
                <mc:Fallback>
                  <p:oleObj name="Equation" r:id="rId5" imgW="1993680" imgH="393480" progId="Equation.DSMT4">
                    <p:embed/>
                    <p:pic>
                      <p:nvPicPr>
                        <p:cNvPr id="0" name=""/>
                        <p:cNvPicPr>
                          <a:picLocks noChangeAspect="1" noChangeArrowheads="1"/>
                        </p:cNvPicPr>
                        <p:nvPr/>
                      </p:nvPicPr>
                      <p:blipFill>
                        <a:blip r:embed="rId6"/>
                        <a:srcRect/>
                        <a:stretch>
                          <a:fillRect/>
                        </a:stretch>
                      </p:blipFill>
                      <p:spPr bwMode="auto">
                        <a:xfrm>
                          <a:off x="5370574" y="3250631"/>
                          <a:ext cx="2658317" cy="524443"/>
                        </a:xfrm>
                        <a:prstGeom prst="rect">
                          <a:avLst/>
                        </a:prstGeom>
                        <a:noFill/>
                        <a:ln>
                          <a:noFill/>
                        </a:ln>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302651843"/>
                </p:ext>
              </p:extLst>
            </p:nvPr>
          </p:nvGraphicFramePr>
          <p:xfrm>
            <a:off x="5389624" y="3796205"/>
            <a:ext cx="2620793" cy="693740"/>
          </p:xfrm>
          <a:graphic>
            <a:graphicData uri="http://schemas.openxmlformats.org/presentationml/2006/ole">
              <mc:AlternateContent xmlns:mc="http://schemas.openxmlformats.org/markup-compatibility/2006">
                <mc:Choice xmlns:v="urn:schemas-microsoft-com:vml" Requires="v">
                  <p:oleObj spid="_x0000_s5253" name="Equation" r:id="rId7" imgW="2057400" imgH="545760" progId="Equation.DSMT4">
                    <p:embed/>
                  </p:oleObj>
                </mc:Choice>
                <mc:Fallback>
                  <p:oleObj name="Equation" r:id="rId7" imgW="2057400" imgH="545760" progId="Equation.DSMT4">
                    <p:embed/>
                    <p:pic>
                      <p:nvPicPr>
                        <p:cNvPr id="0" name=""/>
                        <p:cNvPicPr>
                          <a:picLocks noChangeAspect="1" noChangeArrowheads="1"/>
                        </p:cNvPicPr>
                        <p:nvPr/>
                      </p:nvPicPr>
                      <p:blipFill>
                        <a:blip r:embed="rId8"/>
                        <a:srcRect/>
                        <a:stretch>
                          <a:fillRect/>
                        </a:stretch>
                      </p:blipFill>
                      <p:spPr bwMode="auto">
                        <a:xfrm>
                          <a:off x="5389624" y="3796205"/>
                          <a:ext cx="2620793" cy="693740"/>
                        </a:xfrm>
                        <a:prstGeom prst="rect">
                          <a:avLst/>
                        </a:prstGeom>
                        <a:noFill/>
                        <a:ln>
                          <a:noFill/>
                        </a:ln>
                      </p:spPr>
                    </p:pic>
                  </p:oleObj>
                </mc:Fallback>
              </mc:AlternateContent>
            </a:graphicData>
          </a:graphic>
        </p:graphicFrame>
      </p:grpSp>
      <p:sp>
        <p:nvSpPr>
          <p:cNvPr id="5" name="Footer Placeholder 4"/>
          <p:cNvSpPr>
            <a:spLocks noGrp="1"/>
          </p:cNvSpPr>
          <p:nvPr>
            <p:ph type="ftr" sz="quarter" idx="13"/>
          </p:nvPr>
        </p:nvSpPr>
        <p:spPr/>
        <p:txBody>
          <a:bodyPr/>
          <a:lstStyle/>
          <a:p>
            <a:pPr>
              <a:defRPr/>
            </a:pPr>
            <a:r>
              <a:rPr lang="en-US" altLang="en-US" smtClean="0"/>
              <a:t>ME566 Lecture 7-</a:t>
            </a:r>
            <a:endParaRPr lang="en-US" altLang="en-US" dirty="0"/>
          </a:p>
        </p:txBody>
      </p:sp>
      <p:sp>
        <p:nvSpPr>
          <p:cNvPr id="7" name="Slide Number Placeholder 6"/>
          <p:cNvSpPr>
            <a:spLocks noGrp="1"/>
          </p:cNvSpPr>
          <p:nvPr>
            <p:ph type="sldNum" sz="quarter" idx="12"/>
          </p:nvPr>
        </p:nvSpPr>
        <p:spPr/>
        <p:txBody>
          <a:bodyPr/>
          <a:lstStyle/>
          <a:p>
            <a:fld id="{F1D4FDB6-4916-43D1-8E94-03CA72CA546B}" type="slidenum">
              <a:rPr lang="zh-TW" altLang="en-US" smtClean="0"/>
              <a:t>10</a:t>
            </a:fld>
            <a:endParaRPr lang="zh-TW" altLang="en-US"/>
          </a:p>
        </p:txBody>
      </p:sp>
    </p:spTree>
    <p:extLst>
      <p:ext uri="{BB962C8B-B14F-4D97-AF65-F5344CB8AC3E}">
        <p14:creationId xmlns:p14="http://schemas.microsoft.com/office/powerpoint/2010/main" val="1181822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Dynamic Programming</a:t>
            </a:r>
            <a:endParaRPr lang="zh-TW" altLang="en-US" dirty="0"/>
          </a:p>
        </p:txBody>
      </p:sp>
      <p:sp>
        <p:nvSpPr>
          <p:cNvPr id="3" name="Content Placeholder 2"/>
          <p:cNvSpPr>
            <a:spLocks noGrp="1"/>
          </p:cNvSpPr>
          <p:nvPr>
            <p:ph idx="1"/>
          </p:nvPr>
        </p:nvSpPr>
        <p:spPr>
          <a:xfrm>
            <a:off x="457200" y="892176"/>
            <a:ext cx="8229600" cy="555625"/>
          </a:xfrm>
        </p:spPr>
        <p:txBody>
          <a:bodyPr>
            <a:normAutofit/>
          </a:bodyPr>
          <a:lstStyle/>
          <a:p>
            <a:r>
              <a:rPr lang="en-US" altLang="zh-TW" sz="2400" dirty="0" smtClean="0"/>
              <a:t>Use DP to solve the following problem:</a:t>
            </a:r>
            <a:endParaRPr lang="zh-TW" altLang="en-US" sz="2400" dirty="0"/>
          </a:p>
        </p:txBody>
      </p:sp>
      <p:graphicFrame>
        <p:nvGraphicFramePr>
          <p:cNvPr id="5" name="Object 4"/>
          <p:cNvGraphicFramePr>
            <a:graphicFrameLocks noChangeAspect="1"/>
          </p:cNvGraphicFramePr>
          <p:nvPr>
            <p:extLst>
              <p:ext uri="{D42A27DB-BD31-4B8C-83A1-F6EECF244321}">
                <p14:modId xmlns:p14="http://schemas.microsoft.com/office/powerpoint/2010/main" val="1121001699"/>
              </p:ext>
            </p:extLst>
          </p:nvPr>
        </p:nvGraphicFramePr>
        <p:xfrm>
          <a:off x="1272310" y="1459348"/>
          <a:ext cx="6542420" cy="768708"/>
        </p:xfrm>
        <a:graphic>
          <a:graphicData uri="http://schemas.openxmlformats.org/presentationml/2006/ole">
            <mc:AlternateContent xmlns:mc="http://schemas.openxmlformats.org/markup-compatibility/2006">
              <mc:Choice xmlns:v="urn:schemas-microsoft-com:vml" Requires="v">
                <p:oleObj spid="_x0000_s6275" name="Equation" r:id="rId3" imgW="4076640" imgH="482400" progId="Equation.DSMT4">
                  <p:embed/>
                </p:oleObj>
              </mc:Choice>
              <mc:Fallback>
                <p:oleObj name="Equation" r:id="rId3" imgW="4076640" imgH="482400" progId="Equation.DSMT4">
                  <p:embed/>
                  <p:pic>
                    <p:nvPicPr>
                      <p:cNvPr id="0" name=""/>
                      <p:cNvPicPr>
                        <a:picLocks noChangeAspect="1" noChangeArrowheads="1"/>
                      </p:cNvPicPr>
                      <p:nvPr/>
                    </p:nvPicPr>
                    <p:blipFill>
                      <a:blip r:embed="rId4"/>
                      <a:srcRect/>
                      <a:stretch>
                        <a:fillRect/>
                      </a:stretch>
                    </p:blipFill>
                    <p:spPr bwMode="auto">
                      <a:xfrm>
                        <a:off x="1272310" y="1459348"/>
                        <a:ext cx="6542420" cy="768708"/>
                      </a:xfrm>
                      <a:prstGeom prst="rect">
                        <a:avLst/>
                      </a:prstGeom>
                      <a:noFill/>
                      <a:ln>
                        <a:noFill/>
                      </a:ln>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36674182"/>
              </p:ext>
            </p:extLst>
          </p:nvPr>
        </p:nvGraphicFramePr>
        <p:xfrm>
          <a:off x="5450978" y="2288522"/>
          <a:ext cx="2436332" cy="683278"/>
        </p:xfrm>
        <a:graphic>
          <a:graphicData uri="http://schemas.openxmlformats.org/presentationml/2006/ole">
            <mc:AlternateContent xmlns:mc="http://schemas.openxmlformats.org/markup-compatibility/2006">
              <mc:Choice xmlns:v="urn:schemas-microsoft-com:vml" Requires="v">
                <p:oleObj spid="_x0000_s6276" name="Equation" r:id="rId5" imgW="1942920" imgH="545760" progId="Equation.DSMT4">
                  <p:embed/>
                </p:oleObj>
              </mc:Choice>
              <mc:Fallback>
                <p:oleObj name="Equation" r:id="rId5" imgW="1942920" imgH="545760" progId="Equation.DSMT4">
                  <p:embed/>
                  <p:pic>
                    <p:nvPicPr>
                      <p:cNvPr id="0" name=""/>
                      <p:cNvPicPr>
                        <a:picLocks noChangeAspect="1" noChangeArrowheads="1"/>
                      </p:cNvPicPr>
                      <p:nvPr/>
                    </p:nvPicPr>
                    <p:blipFill>
                      <a:blip r:embed="rId6"/>
                      <a:srcRect/>
                      <a:stretch>
                        <a:fillRect/>
                      </a:stretch>
                    </p:blipFill>
                    <p:spPr bwMode="auto">
                      <a:xfrm>
                        <a:off x="5450978" y="2288522"/>
                        <a:ext cx="2436332" cy="683278"/>
                      </a:xfrm>
                      <a:prstGeom prst="rect">
                        <a:avLst/>
                      </a:prstGeom>
                      <a:noFill/>
                      <a:ln>
                        <a:noFill/>
                      </a:ln>
                    </p:spPr>
                  </p:pic>
                </p:oleObj>
              </mc:Fallback>
            </mc:AlternateContent>
          </a:graphicData>
        </a:graphic>
      </p:graphicFrame>
      <p:sp>
        <p:nvSpPr>
          <p:cNvPr id="7" name="TextBox 6"/>
          <p:cNvSpPr txBox="1"/>
          <p:nvPr/>
        </p:nvSpPr>
        <p:spPr>
          <a:xfrm>
            <a:off x="913607" y="2383931"/>
            <a:ext cx="739305" cy="461665"/>
          </a:xfrm>
          <a:prstGeom prst="rect">
            <a:avLst/>
          </a:prstGeom>
          <a:noFill/>
        </p:spPr>
        <p:txBody>
          <a:bodyPr wrap="none" rtlCol="0">
            <a:spAutoFit/>
          </a:bodyPr>
          <a:lstStyle/>
          <a:p>
            <a:r>
              <a:rPr lang="en-US" altLang="zh-TW" dirty="0" smtClean="0">
                <a:latin typeface="Calibri" panose="020F0502020204030204" pitchFamily="34" charset="0"/>
              </a:rPr>
              <a:t>with</a:t>
            </a:r>
            <a:endParaRPr lang="zh-TW" altLang="en-US" dirty="0">
              <a:latin typeface="Calibri" panose="020F050202020403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983191933"/>
              </p:ext>
            </p:extLst>
          </p:nvPr>
        </p:nvGraphicFramePr>
        <p:xfrm>
          <a:off x="1693722" y="2448645"/>
          <a:ext cx="2991715" cy="396951"/>
        </p:xfrm>
        <a:graphic>
          <a:graphicData uri="http://schemas.openxmlformats.org/presentationml/2006/ole">
            <mc:AlternateContent xmlns:mc="http://schemas.openxmlformats.org/markup-compatibility/2006">
              <mc:Choice xmlns:v="urn:schemas-microsoft-com:vml" Requires="v">
                <p:oleObj spid="_x0000_s6277" name="Equation" r:id="rId7" imgW="1917360" imgH="253800" progId="Equation.DSMT4">
                  <p:embed/>
                </p:oleObj>
              </mc:Choice>
              <mc:Fallback>
                <p:oleObj name="Equation" r:id="rId7" imgW="1917360" imgH="253800" progId="Equation.DSMT4">
                  <p:embed/>
                  <p:pic>
                    <p:nvPicPr>
                      <p:cNvPr id="0" name=""/>
                      <p:cNvPicPr>
                        <a:picLocks noChangeAspect="1" noChangeArrowheads="1"/>
                      </p:cNvPicPr>
                      <p:nvPr/>
                    </p:nvPicPr>
                    <p:blipFill>
                      <a:blip r:embed="rId8"/>
                      <a:srcRect/>
                      <a:stretch>
                        <a:fillRect/>
                      </a:stretch>
                    </p:blipFill>
                    <p:spPr bwMode="auto">
                      <a:xfrm>
                        <a:off x="1693722" y="2448645"/>
                        <a:ext cx="2991715" cy="396951"/>
                      </a:xfrm>
                      <a:prstGeom prst="rect">
                        <a:avLst/>
                      </a:prstGeom>
                      <a:noFill/>
                      <a:ln>
                        <a:noFill/>
                      </a:ln>
                    </p:spPr>
                  </p:pic>
                </p:oleObj>
              </mc:Fallback>
            </mc:AlternateContent>
          </a:graphicData>
        </a:graphic>
      </p:graphicFrame>
      <p:sp>
        <p:nvSpPr>
          <p:cNvPr id="9" name="Content Placeholder 2"/>
          <p:cNvSpPr txBox="1">
            <a:spLocks/>
          </p:cNvSpPr>
          <p:nvPr/>
        </p:nvSpPr>
        <p:spPr>
          <a:xfrm>
            <a:off x="562070" y="3933825"/>
            <a:ext cx="7962900" cy="19526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0"/>
              </a:spcBef>
              <a:buFont typeface="Wingdings" panose="05000000000000000000" pitchFamily="2" charset="2"/>
              <a:buChar char="Ø"/>
            </a:pPr>
            <a:r>
              <a:rPr lang="en-US" altLang="zh-TW" sz="2400" dirty="0" smtClean="0">
                <a:latin typeface="Calibri" panose="020F0502020204030204" pitchFamily="34" charset="0"/>
              </a:rPr>
              <a:t>Demonstrate how </a:t>
            </a:r>
            <a:r>
              <a:rPr lang="en-US" altLang="zh-TW" sz="2400" dirty="0">
                <a:latin typeface="Calibri" panose="020F0502020204030204" pitchFamily="34" charset="0"/>
              </a:rPr>
              <a:t>to </a:t>
            </a:r>
            <a:r>
              <a:rPr lang="en-US" altLang="zh-TW" sz="2400" dirty="0" smtClean="0">
                <a:latin typeface="Calibri" panose="020F0502020204030204" pitchFamily="34" charset="0"/>
              </a:rPr>
              <a:t>implement DP numerically</a:t>
            </a:r>
          </a:p>
          <a:p>
            <a:pPr lvl="1">
              <a:lnSpc>
                <a:spcPct val="90000"/>
              </a:lnSpc>
              <a:spcBef>
                <a:spcPts val="0"/>
              </a:spcBef>
              <a:spcAft>
                <a:spcPts val="1200"/>
              </a:spcAft>
            </a:pPr>
            <a:r>
              <a:rPr lang="en-US" altLang="zh-TW" sz="2200" dirty="0" smtClean="0">
                <a:solidFill>
                  <a:prstClr val="black"/>
                </a:solidFill>
                <a:latin typeface="Calibri" panose="020F0502020204030204" pitchFamily="34" charset="0"/>
              </a:rPr>
              <a:t>Calculate the cost-to-go function via </a:t>
            </a:r>
            <a:r>
              <a:rPr lang="en-US" altLang="zh-TW" sz="2200" dirty="0">
                <a:solidFill>
                  <a:prstClr val="black"/>
                </a:solidFill>
                <a:latin typeface="Calibri" panose="020F0502020204030204" pitchFamily="34" charset="0"/>
              </a:rPr>
              <a:t>interpolation</a:t>
            </a:r>
          </a:p>
          <a:p>
            <a:pPr>
              <a:lnSpc>
                <a:spcPct val="90000"/>
              </a:lnSpc>
              <a:spcAft>
                <a:spcPts val="600"/>
              </a:spcAft>
              <a:buFont typeface="Wingdings" panose="05000000000000000000" pitchFamily="2" charset="2"/>
              <a:buChar char="Ø"/>
            </a:pPr>
            <a:r>
              <a:rPr lang="en-US" altLang="zh-TW" sz="2400" dirty="0" smtClean="0">
                <a:latin typeface="Calibri" panose="020F0502020204030204" pitchFamily="34" charset="0"/>
              </a:rPr>
              <a:t>Compare DP solution with LQR solution to showcase that DP does produce optimal solutions</a:t>
            </a:r>
            <a:endParaRPr lang="zh-TW" altLang="en-US" sz="2400" dirty="0">
              <a:latin typeface="Calibri" panose="020F0502020204030204" pitchFamily="34" charset="0"/>
            </a:endParaRPr>
          </a:p>
        </p:txBody>
      </p:sp>
      <p:sp>
        <p:nvSpPr>
          <p:cNvPr id="12" name="Rectangle 11"/>
          <p:cNvSpPr/>
          <p:nvPr/>
        </p:nvSpPr>
        <p:spPr>
          <a:xfrm>
            <a:off x="2648782" y="3024921"/>
            <a:ext cx="3868013" cy="584775"/>
          </a:xfrm>
          <a:prstGeom prst="rect">
            <a:avLst/>
          </a:prstGeom>
        </p:spPr>
        <p:txBody>
          <a:bodyPr wrap="square">
            <a:spAutoFit/>
          </a:bodyPr>
          <a:lstStyle/>
          <a:p>
            <a:r>
              <a:rPr lang="en-US" altLang="zh-TW" sz="1600" dirty="0" smtClean="0">
                <a:solidFill>
                  <a:srgbClr val="228B22"/>
                </a:solidFill>
                <a:latin typeface="Courier New"/>
              </a:rPr>
              <a:t>%% discrete-time </a:t>
            </a:r>
            <a:r>
              <a:rPr lang="en-US" altLang="zh-TW" sz="1600" dirty="0">
                <a:solidFill>
                  <a:srgbClr val="228B22"/>
                </a:solidFill>
                <a:latin typeface="Courier New"/>
              </a:rPr>
              <a:t>system</a:t>
            </a:r>
          </a:p>
          <a:p>
            <a:r>
              <a:rPr lang="en-US" altLang="zh-TW" sz="1600" dirty="0" smtClean="0">
                <a:solidFill>
                  <a:srgbClr val="000000"/>
                </a:solidFill>
                <a:latin typeface="Courier New"/>
              </a:rPr>
              <a:t>[</a:t>
            </a:r>
            <a:r>
              <a:rPr lang="en-US" altLang="zh-TW" sz="1600" dirty="0">
                <a:solidFill>
                  <a:srgbClr val="000000"/>
                </a:solidFill>
                <a:latin typeface="Courier New"/>
              </a:rPr>
              <a:t>Ad, </a:t>
            </a:r>
            <a:r>
              <a:rPr lang="en-US" altLang="zh-TW" sz="1600" dirty="0" err="1">
                <a:solidFill>
                  <a:srgbClr val="000000"/>
                </a:solidFill>
                <a:latin typeface="Courier New"/>
              </a:rPr>
              <a:t>Bd</a:t>
            </a:r>
            <a:r>
              <a:rPr lang="en-US" altLang="zh-TW" sz="1600" dirty="0">
                <a:solidFill>
                  <a:srgbClr val="000000"/>
                </a:solidFill>
                <a:latin typeface="Courier New"/>
              </a:rPr>
              <a:t>] = c2d(A, B, </a:t>
            </a:r>
            <a:r>
              <a:rPr lang="en-US" altLang="zh-TW" sz="1600" dirty="0" err="1">
                <a:solidFill>
                  <a:srgbClr val="000000"/>
                </a:solidFill>
                <a:latin typeface="Courier New"/>
              </a:rPr>
              <a:t>Ts</a:t>
            </a:r>
            <a:r>
              <a:rPr lang="en-US" altLang="zh-TW" sz="1600" dirty="0" smtClean="0">
                <a:solidFill>
                  <a:srgbClr val="000000"/>
                </a:solidFill>
                <a:latin typeface="Courier New"/>
              </a:rPr>
              <a:t>);</a:t>
            </a:r>
            <a:endParaRPr lang="en-US" altLang="zh-TW" sz="1600" dirty="0">
              <a:solidFill>
                <a:srgbClr val="000000"/>
              </a:solidFill>
              <a:latin typeface="Courier New"/>
            </a:endParaRPr>
          </a:p>
        </p:txBody>
      </p:sp>
      <p:sp>
        <p:nvSpPr>
          <p:cNvPr id="13" name="TextBox 12"/>
          <p:cNvSpPr txBox="1"/>
          <p:nvPr/>
        </p:nvSpPr>
        <p:spPr>
          <a:xfrm>
            <a:off x="4740233" y="2392626"/>
            <a:ext cx="655949" cy="461665"/>
          </a:xfrm>
          <a:prstGeom prst="rect">
            <a:avLst/>
          </a:prstGeom>
          <a:noFill/>
        </p:spPr>
        <p:txBody>
          <a:bodyPr wrap="none" rtlCol="0">
            <a:spAutoFit/>
          </a:bodyPr>
          <a:lstStyle/>
          <a:p>
            <a:r>
              <a:rPr lang="en-US" altLang="zh-TW" dirty="0" smtClean="0">
                <a:latin typeface="Calibri" panose="020F0502020204030204" pitchFamily="34" charset="0"/>
              </a:rPr>
              <a:t>and</a:t>
            </a:r>
            <a:endParaRPr lang="zh-TW" altLang="en-US" dirty="0">
              <a:latin typeface="Calibri" panose="020F0502020204030204" pitchFamily="34" charset="0"/>
            </a:endParaRPr>
          </a:p>
        </p:txBody>
      </p:sp>
      <p:sp>
        <p:nvSpPr>
          <p:cNvPr id="4" name="Footer Placeholder 3"/>
          <p:cNvSpPr>
            <a:spLocks noGrp="1"/>
          </p:cNvSpPr>
          <p:nvPr>
            <p:ph type="ftr" sz="quarter" idx="10"/>
          </p:nvPr>
        </p:nvSpPr>
        <p:spPr/>
        <p:txBody>
          <a:bodyPr/>
          <a:lstStyle/>
          <a:p>
            <a:pPr>
              <a:defRPr/>
            </a:pPr>
            <a:r>
              <a:rPr lang="en-US" altLang="en-US" smtClean="0"/>
              <a:t>ME566 Lecture 7-</a:t>
            </a:r>
            <a:endParaRPr lang="en-US" altLang="en-US" dirty="0"/>
          </a:p>
        </p:txBody>
      </p:sp>
      <p:sp>
        <p:nvSpPr>
          <p:cNvPr id="10" name="Slide Number Placeholder 9"/>
          <p:cNvSpPr>
            <a:spLocks noGrp="1"/>
          </p:cNvSpPr>
          <p:nvPr>
            <p:ph type="sldNum" sz="quarter" idx="11"/>
          </p:nvPr>
        </p:nvSpPr>
        <p:spPr/>
        <p:txBody>
          <a:bodyPr/>
          <a:lstStyle/>
          <a:p>
            <a:pPr>
              <a:defRPr/>
            </a:pPr>
            <a:fld id="{823DCF73-8E7A-4D4D-B403-8C2F584A116F}" type="slidenum">
              <a:rPr lang="en-US" altLang="en-US" smtClean="0"/>
              <a:pPr>
                <a:defRPr/>
              </a:pPr>
              <a:t>11</a:t>
            </a:fld>
            <a:endParaRPr lang="en-US" altLang="en-US"/>
          </a:p>
        </p:txBody>
      </p:sp>
    </p:spTree>
    <p:extLst>
      <p:ext uri="{BB962C8B-B14F-4D97-AF65-F5344CB8AC3E}">
        <p14:creationId xmlns:p14="http://schemas.microsoft.com/office/powerpoint/2010/main" val="243409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539511883"/>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27734" name="Visio" r:id="rId4" imgW="3209990" imgH="1733670" progId="Visio.Drawing.15">
                  <p:embed/>
                </p:oleObj>
              </mc:Choice>
              <mc:Fallback>
                <p:oleObj name="Visio" r:id="rId4" imgW="3209990" imgH="17336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5"/>
          <p:cNvGrpSpPr/>
          <p:nvPr/>
        </p:nvGrpSpPr>
        <p:grpSpPr>
          <a:xfrm>
            <a:off x="262334" y="963891"/>
            <a:ext cx="7395765" cy="5174138"/>
            <a:chOff x="262334" y="963891"/>
            <a:chExt cx="7395765" cy="5174138"/>
          </a:xfrm>
        </p:grpSpPr>
        <p:graphicFrame>
          <p:nvGraphicFramePr>
            <p:cNvPr id="5" name="Object 4"/>
            <p:cNvGraphicFramePr>
              <a:graphicFrameLocks noChangeAspect="1"/>
            </p:cNvGraphicFramePr>
            <p:nvPr>
              <p:extLst>
                <p:ext uri="{D42A27DB-BD31-4B8C-83A1-F6EECF244321}">
                  <p14:modId xmlns:p14="http://schemas.microsoft.com/office/powerpoint/2010/main" val="4011543833"/>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27735"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459735364"/>
                </p:ext>
              </p:extLst>
            </p:nvPr>
          </p:nvGraphicFramePr>
          <p:xfrm>
            <a:off x="3988631" y="1205162"/>
            <a:ext cx="1083830" cy="753170"/>
          </p:xfrm>
          <a:graphic>
            <a:graphicData uri="http://schemas.openxmlformats.org/presentationml/2006/ole">
              <mc:AlternateContent xmlns:mc="http://schemas.openxmlformats.org/markup-compatibility/2006">
                <mc:Choice xmlns:v="urn:schemas-microsoft-com:vml" Requires="v">
                  <p:oleObj spid="_x0000_s27736" name="Equation" r:id="rId9" imgW="749160" imgH="520560" progId="Equation.DSMT4">
                    <p:embed/>
                  </p:oleObj>
                </mc:Choice>
                <mc:Fallback>
                  <p:oleObj name="Equation" r:id="rId9" imgW="749160" imgH="520560" progId="Equation.DSMT4">
                    <p:embed/>
                    <p:pic>
                      <p:nvPicPr>
                        <p:cNvPr id="0" name=""/>
                        <p:cNvPicPr/>
                        <p:nvPr/>
                      </p:nvPicPr>
                      <p:blipFill>
                        <a:blip r:embed="rId10"/>
                        <a:stretch>
                          <a:fillRect/>
                        </a:stretch>
                      </p:blipFill>
                      <p:spPr>
                        <a:xfrm>
                          <a:off x="3988631" y="1205162"/>
                          <a:ext cx="1083830" cy="753170"/>
                        </a:xfrm>
                        <a:prstGeom prst="rect">
                          <a:avLst/>
                        </a:prstGeom>
                      </p:spPr>
                    </p:pic>
                  </p:oleObj>
                </mc:Fallback>
              </mc:AlternateContent>
            </a:graphicData>
          </a:graphic>
        </p:graphicFrame>
        <p:sp>
          <p:nvSpPr>
            <p:cNvPr id="16" name="TextBox 15"/>
            <p:cNvSpPr txBox="1"/>
            <p:nvPr/>
          </p:nvSpPr>
          <p:spPr>
            <a:xfrm>
              <a:off x="301918" y="963891"/>
              <a:ext cx="1651613" cy="1182503"/>
            </a:xfrm>
            <a:prstGeom prst="rect">
              <a:avLst/>
            </a:prstGeom>
            <a:noFill/>
          </p:spPr>
          <p:txBody>
            <a:bodyPr wrap="square" rtlCol="0">
              <a:spAutoFit/>
            </a:bodyPr>
            <a:lstStyle/>
            <a:p>
              <a:pPr>
                <a:lnSpc>
                  <a:spcPct val="80000"/>
                </a:lnSpc>
              </a:pPr>
              <a:r>
                <a:rPr lang="en-US" altLang="zh-TW" sz="2200" dirty="0" smtClean="0">
                  <a:latin typeface="Calibri" panose="020F0502020204030204" pitchFamily="34" charset="0"/>
                </a:rPr>
                <a:t>Quantize state values into finite grids:</a:t>
              </a:r>
              <a:endParaRPr lang="zh-TW" altLang="en-US" sz="2200" dirty="0">
                <a:latin typeface="Calibri" panose="020F0502020204030204" pitchFamily="34" charset="0"/>
              </a:endParaRPr>
            </a:p>
          </p:txBody>
        </p:sp>
        <p:sp>
          <p:nvSpPr>
            <p:cNvPr id="17" name="TextBox 16"/>
            <p:cNvSpPr txBox="1"/>
            <p:nvPr/>
          </p:nvSpPr>
          <p:spPr>
            <a:xfrm>
              <a:off x="3250011" y="2668829"/>
              <a:ext cx="738620" cy="268984"/>
            </a:xfrm>
            <a:prstGeom prst="rect">
              <a:avLst/>
            </a:prstGeom>
            <a:noFill/>
          </p:spPr>
          <p:txBody>
            <a:bodyPr wrap="square" rtlCol="0">
              <a:spAutoFit/>
            </a:bodyPr>
            <a:lstStyle/>
            <a:p>
              <a:pPr algn="ctr">
                <a:lnSpc>
                  <a:spcPct val="80000"/>
                </a:lnSpc>
              </a:pPr>
              <a:r>
                <a:rPr lang="en-US" altLang="zh-TW" sz="1400" dirty="0" smtClean="0"/>
                <a:t>(1,0)</a:t>
              </a:r>
              <a:endParaRPr lang="zh-TW" altLang="en-US" sz="1400" dirty="0"/>
            </a:p>
          </p:txBody>
        </p:sp>
        <p:sp>
          <p:nvSpPr>
            <p:cNvPr id="18" name="TextBox 17"/>
            <p:cNvSpPr txBox="1"/>
            <p:nvPr/>
          </p:nvSpPr>
          <p:spPr>
            <a:xfrm>
              <a:off x="262334" y="3929594"/>
              <a:ext cx="738620" cy="268984"/>
            </a:xfrm>
            <a:prstGeom prst="rect">
              <a:avLst/>
            </a:prstGeom>
            <a:noFill/>
          </p:spPr>
          <p:txBody>
            <a:bodyPr wrap="square" rtlCol="0">
              <a:spAutoFit/>
            </a:bodyPr>
            <a:lstStyle/>
            <a:p>
              <a:pPr algn="ctr">
                <a:lnSpc>
                  <a:spcPct val="80000"/>
                </a:lnSpc>
              </a:pPr>
              <a:r>
                <a:rPr lang="en-US" altLang="zh-TW" sz="1400" dirty="0" smtClean="0"/>
                <a:t>(-1,0)</a:t>
              </a:r>
              <a:endParaRPr lang="zh-TW" altLang="en-US" sz="1400" dirty="0"/>
            </a:p>
          </p:txBody>
        </p:sp>
        <p:sp>
          <p:nvSpPr>
            <p:cNvPr id="19" name="TextBox 18"/>
            <p:cNvSpPr txBox="1"/>
            <p:nvPr/>
          </p:nvSpPr>
          <p:spPr>
            <a:xfrm>
              <a:off x="1495386" y="1834165"/>
              <a:ext cx="738620" cy="268984"/>
            </a:xfrm>
            <a:prstGeom prst="rect">
              <a:avLst/>
            </a:prstGeom>
            <a:noFill/>
          </p:spPr>
          <p:txBody>
            <a:bodyPr wrap="square" rtlCol="0">
              <a:spAutoFit/>
            </a:bodyPr>
            <a:lstStyle/>
            <a:p>
              <a:pPr algn="ctr">
                <a:lnSpc>
                  <a:spcPct val="80000"/>
                </a:lnSpc>
              </a:pPr>
              <a:r>
                <a:rPr lang="en-US" altLang="zh-TW" sz="1400" dirty="0" smtClean="0"/>
                <a:t>(0,1)</a:t>
              </a:r>
              <a:endParaRPr lang="zh-TW" altLang="en-US" sz="1400" dirty="0"/>
            </a:p>
          </p:txBody>
        </p:sp>
        <p:sp>
          <p:nvSpPr>
            <p:cNvPr id="20" name="TextBox 19"/>
            <p:cNvSpPr txBox="1"/>
            <p:nvPr/>
          </p:nvSpPr>
          <p:spPr>
            <a:xfrm>
              <a:off x="2063276" y="4794422"/>
              <a:ext cx="738620" cy="268984"/>
            </a:xfrm>
            <a:prstGeom prst="rect">
              <a:avLst/>
            </a:prstGeom>
            <a:noFill/>
          </p:spPr>
          <p:txBody>
            <a:bodyPr wrap="square" rtlCol="0">
              <a:spAutoFit/>
            </a:bodyPr>
            <a:lstStyle/>
            <a:p>
              <a:pPr algn="ctr">
                <a:lnSpc>
                  <a:spcPct val="80000"/>
                </a:lnSpc>
              </a:pPr>
              <a:r>
                <a:rPr lang="en-US" altLang="zh-TW" sz="1400" dirty="0" smtClean="0"/>
                <a:t>(0,-1)</a:t>
              </a:r>
              <a:endParaRPr lang="zh-TW" altLang="en-US" sz="1400" dirty="0"/>
            </a:p>
          </p:txBody>
        </p:sp>
        <p:sp>
          <p:nvSpPr>
            <p:cNvPr id="21" name="Rectangle 20"/>
            <p:cNvSpPr/>
            <p:nvPr/>
          </p:nvSpPr>
          <p:spPr>
            <a:xfrm>
              <a:off x="5168718" y="1217974"/>
              <a:ext cx="2489381" cy="338554"/>
            </a:xfrm>
            <a:prstGeom prst="rect">
              <a:avLst/>
            </a:prstGeom>
          </p:spPr>
          <p:txBody>
            <a:bodyPr wrap="square">
              <a:spAutoFit/>
            </a:bodyPr>
            <a:lstStyle/>
            <a:p>
              <a:r>
                <a:rPr lang="en-US" altLang="zh-TW" sz="1600" dirty="0" smtClean="0">
                  <a:solidFill>
                    <a:srgbClr val="000000"/>
                  </a:solidFill>
                  <a:latin typeface="Courier New" panose="02070309020205020404" pitchFamily="49" charset="0"/>
                  <a:cs typeface="Courier New" panose="02070309020205020404" pitchFamily="49" charset="0"/>
                </a:rPr>
                <a:t>x1_grid </a:t>
              </a:r>
              <a:r>
                <a:rPr lang="en-US" altLang="zh-TW" sz="1600" dirty="0">
                  <a:solidFill>
                    <a:srgbClr val="000000"/>
                  </a:solidFill>
                  <a:latin typeface="Courier New" panose="02070309020205020404" pitchFamily="49" charset="0"/>
                  <a:cs typeface="Courier New" panose="02070309020205020404" pitchFamily="49" charset="0"/>
                </a:rPr>
                <a:t>= -</a:t>
              </a:r>
              <a:r>
                <a:rPr lang="en-US" altLang="zh-TW" sz="1600" dirty="0" smtClean="0">
                  <a:solidFill>
                    <a:srgbClr val="000000"/>
                  </a:solidFill>
                  <a:latin typeface="Courier New" panose="02070309020205020404" pitchFamily="49" charset="0"/>
                  <a:cs typeface="Courier New" panose="02070309020205020404" pitchFamily="49" charset="0"/>
                </a:rPr>
                <a:t>1:0.5:1;</a:t>
              </a:r>
              <a:endParaRPr lang="en-US" altLang="zh-TW" sz="1600" dirty="0">
                <a:solidFill>
                  <a:srgbClr val="228B22"/>
                </a:solidFill>
                <a:latin typeface="Courier New"/>
              </a:endParaRPr>
            </a:p>
          </p:txBody>
        </p:sp>
        <p:sp>
          <p:nvSpPr>
            <p:cNvPr id="22" name="Rectangle 21"/>
            <p:cNvSpPr/>
            <p:nvPr/>
          </p:nvSpPr>
          <p:spPr>
            <a:xfrm>
              <a:off x="5168719" y="1603056"/>
              <a:ext cx="2489380" cy="338554"/>
            </a:xfrm>
            <a:prstGeom prst="rect">
              <a:avLst/>
            </a:prstGeom>
          </p:spPr>
          <p:txBody>
            <a:bodyPr wrap="square">
              <a:spAutoFit/>
            </a:bodyPr>
            <a:lstStyle/>
            <a:p>
              <a:r>
                <a:rPr lang="en-US" altLang="zh-TW" sz="1600" dirty="0" smtClean="0">
                  <a:solidFill>
                    <a:srgbClr val="000000"/>
                  </a:solidFill>
                  <a:latin typeface="Courier New" panose="02070309020205020404" pitchFamily="49" charset="0"/>
                  <a:cs typeface="Courier New" panose="02070309020205020404" pitchFamily="49" charset="0"/>
                </a:rPr>
                <a:t>x2_grid </a:t>
              </a:r>
              <a:r>
                <a:rPr lang="en-US" altLang="zh-TW" sz="1600" dirty="0">
                  <a:solidFill>
                    <a:srgbClr val="000000"/>
                  </a:solidFill>
                  <a:latin typeface="Courier New" panose="02070309020205020404" pitchFamily="49" charset="0"/>
                  <a:cs typeface="Courier New" panose="02070309020205020404" pitchFamily="49" charset="0"/>
                </a:rPr>
                <a:t>= -</a:t>
              </a:r>
              <a:r>
                <a:rPr lang="en-US" altLang="zh-TW" sz="1600" dirty="0" smtClean="0">
                  <a:solidFill>
                    <a:srgbClr val="000000"/>
                  </a:solidFill>
                  <a:latin typeface="Courier New" panose="02070309020205020404" pitchFamily="49" charset="0"/>
                  <a:cs typeface="Courier New" panose="02070309020205020404" pitchFamily="49" charset="0"/>
                </a:rPr>
                <a:t>1:0.5:1;</a:t>
              </a:r>
              <a:endParaRPr lang="en-US" altLang="zh-TW" sz="1600" dirty="0">
                <a:solidFill>
                  <a:srgbClr val="228B22"/>
                </a:solidFill>
                <a:latin typeface="Courier New"/>
              </a:endParaRPr>
            </a:p>
          </p:txBody>
        </p:sp>
        <p:sp>
          <p:nvSpPr>
            <p:cNvPr id="23" name="TextBox 22"/>
            <p:cNvSpPr txBox="1"/>
            <p:nvPr/>
          </p:nvSpPr>
          <p:spPr>
            <a:xfrm>
              <a:off x="1000954" y="5676364"/>
              <a:ext cx="3247196" cy="461665"/>
            </a:xfrm>
            <a:prstGeom prst="rect">
              <a:avLst/>
            </a:prstGeom>
            <a:noFill/>
          </p:spPr>
          <p:txBody>
            <a:bodyPr wrap="square" rtlCol="0">
              <a:spAutoFit/>
            </a:bodyPr>
            <a:lstStyle/>
            <a:p>
              <a:r>
                <a:rPr lang="en-US" altLang="zh-TW" sz="1200" dirty="0" smtClean="0"/>
                <a:t>(These are only examples. They are too coarse to be used in real implementation)</a:t>
              </a:r>
              <a:endParaRPr lang="zh-TW" altLang="en-US" sz="1200" dirty="0"/>
            </a:p>
          </p:txBody>
        </p:sp>
      </p:grpSp>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12</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33164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90412031"/>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28758" name="Visio" r:id="rId4" imgW="3209990" imgH="1733670" progId="Visio.Drawing.15">
                  <p:embed/>
                </p:oleObj>
              </mc:Choice>
              <mc:Fallback>
                <p:oleObj name="Visio" r:id="rId4" imgW="3209990" imgH="17336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45578237"/>
              </p:ext>
            </p:extLst>
          </p:nvPr>
        </p:nvGraphicFramePr>
        <p:xfrm>
          <a:off x="4905375" y="1201738"/>
          <a:ext cx="2627313" cy="4394200"/>
        </p:xfrm>
        <a:graphic>
          <a:graphicData uri="http://schemas.openxmlformats.org/presentationml/2006/ole">
            <mc:AlternateContent xmlns:mc="http://schemas.openxmlformats.org/markup-compatibility/2006">
              <mc:Choice xmlns:v="urn:schemas-microsoft-com:vml" Requires="v">
                <p:oleObj spid="_x0000_s28759"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01738"/>
                        <a:ext cx="262731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13</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666005394"/>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28760" name="Visio" r:id="rId10" imgW="961943" imgH="1609740" progId="Visio.Drawing.15">
                  <p:embed/>
                </p:oleObj>
              </mc:Choice>
              <mc:Fallback>
                <p:oleObj name="Visio" r:id="rId10"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Box 48"/>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301918" y="963891"/>
            <a:ext cx="1651613" cy="911660"/>
          </a:xfrm>
          <a:prstGeom prst="rect">
            <a:avLst/>
          </a:prstGeom>
          <a:noFill/>
        </p:spPr>
        <p:txBody>
          <a:bodyPr wrap="square" rtlCol="0">
            <a:spAutoFit/>
          </a:bodyPr>
          <a:lstStyle/>
          <a:p>
            <a:pPr>
              <a:lnSpc>
                <a:spcPct val="80000"/>
              </a:lnSpc>
            </a:pPr>
            <a:r>
              <a:rPr lang="en-US" altLang="zh-TW" sz="2200" dirty="0" smtClean="0">
                <a:latin typeface="Calibri" panose="020F0502020204030204" pitchFamily="34" charset="0"/>
              </a:rPr>
              <a:t>Two particular time steps:</a:t>
            </a:r>
            <a:endParaRPr lang="zh-TW" altLang="en-US" sz="2200" dirty="0">
              <a:latin typeface="Calibri" panose="020F0502020204030204" pitchFamily="34" charset="0"/>
            </a:endParaRPr>
          </a:p>
        </p:txBody>
      </p:sp>
    </p:spTree>
    <p:extLst>
      <p:ext uri="{BB962C8B-B14F-4D97-AF65-F5344CB8AC3E}">
        <p14:creationId xmlns:p14="http://schemas.microsoft.com/office/powerpoint/2010/main" val="2500334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72571783"/>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29839" name="Visio" r:id="rId4" imgW="3209990" imgH="1733670" progId="Visio.Drawing.15">
                  <p:embed/>
                </p:oleObj>
              </mc:Choice>
              <mc:Fallback>
                <p:oleObj name="Visio" r:id="rId4" imgW="3209990" imgH="17336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31491256"/>
              </p:ext>
            </p:extLst>
          </p:nvPr>
        </p:nvGraphicFramePr>
        <p:xfrm>
          <a:off x="4905375" y="1201738"/>
          <a:ext cx="2627313" cy="4394200"/>
        </p:xfrm>
        <a:graphic>
          <a:graphicData uri="http://schemas.openxmlformats.org/presentationml/2006/ole">
            <mc:AlternateContent xmlns:mc="http://schemas.openxmlformats.org/markup-compatibility/2006">
              <mc:Choice xmlns:v="urn:schemas-microsoft-com:vml" Requires="v">
                <p:oleObj spid="_x0000_s29840"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01738"/>
                        <a:ext cx="262731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90715083"/>
              </p:ext>
            </p:extLst>
          </p:nvPr>
        </p:nvGraphicFramePr>
        <p:xfrm>
          <a:off x="4668516" y="1074422"/>
          <a:ext cx="3041650" cy="4706938"/>
        </p:xfrm>
        <a:graphic>
          <a:graphicData uri="http://schemas.openxmlformats.org/presentationml/2006/ole">
            <mc:AlternateContent xmlns:mc="http://schemas.openxmlformats.org/markup-compatibility/2006">
              <mc:Choice xmlns:v="urn:schemas-microsoft-com:vml" Requires="v">
                <p:oleObj spid="_x0000_s29841" name="Visio" r:id="rId10" imgW="1114298" imgH="1723950" progId="Visio.Drawing.15">
                  <p:embed/>
                </p:oleObj>
              </mc:Choice>
              <mc:Fallback>
                <p:oleObj name="Visio" r:id="rId10" imgW="1114298" imgH="1723950" progId="Visio.Drawing.15">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8516" y="1074422"/>
                        <a:ext cx="3041650"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14</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79267393"/>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29842" name="Visio" r:id="rId13" imgW="961943" imgH="1609740" progId="Visio.Drawing.15">
                  <p:embed/>
                </p:oleObj>
              </mc:Choice>
              <mc:Fallback>
                <p:oleObj name="Visio" r:id="rId13"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TextBox 48"/>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4782164" y="953046"/>
            <a:ext cx="1557229" cy="387798"/>
          </a:xfrm>
          <a:prstGeom prst="rect">
            <a:avLst/>
          </a:prstGeom>
          <a:noFill/>
        </p:spPr>
        <p:txBody>
          <a:bodyPr wrap="square" rtlCol="0">
            <a:spAutoFit/>
          </a:bodyPr>
          <a:lstStyle/>
          <a:p>
            <a:pPr fontAlgn="base">
              <a:lnSpc>
                <a:spcPct val="80000"/>
              </a:lnSpc>
              <a:spcBef>
                <a:spcPct val="0"/>
              </a:spcBef>
              <a:spcAft>
                <a:spcPct val="0"/>
              </a:spcAft>
            </a:pPr>
            <a:r>
              <a:rPr lang="en-US" altLang="zh-TW" sz="2400" b="1" dirty="0">
                <a:solidFill>
                  <a:srgbClr val="000000"/>
                </a:solidFill>
              </a:rPr>
              <a:t>Step </a:t>
            </a:r>
            <a:r>
              <a:rPr lang="en-US" altLang="zh-TW" sz="2400" b="1" dirty="0" smtClean="0">
                <a:solidFill>
                  <a:srgbClr val="000000"/>
                </a:solidFill>
              </a:rPr>
              <a:t>N:</a:t>
            </a:r>
            <a:endParaRPr lang="zh-TW" altLang="en-US" sz="2400" b="1" dirty="0">
              <a:solidFill>
                <a:srgbClr val="000000"/>
              </a:solidFill>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1204146784"/>
              </p:ext>
            </p:extLst>
          </p:nvPr>
        </p:nvGraphicFramePr>
        <p:xfrm>
          <a:off x="4788857" y="5786444"/>
          <a:ext cx="3943966" cy="667012"/>
        </p:xfrm>
        <a:graphic>
          <a:graphicData uri="http://schemas.openxmlformats.org/presentationml/2006/ole">
            <mc:AlternateContent xmlns:mc="http://schemas.openxmlformats.org/markup-compatibility/2006">
              <mc:Choice xmlns:v="urn:schemas-microsoft-com:vml" Requires="v">
                <p:oleObj spid="_x0000_s29843" name="Equation" r:id="rId14" imgW="3225600" imgH="545760" progId="Equation.DSMT4">
                  <p:embed/>
                </p:oleObj>
              </mc:Choice>
              <mc:Fallback>
                <p:oleObj name="Equation" r:id="rId14" imgW="3225600" imgH="545760" progId="Equation.DSMT4">
                  <p:embed/>
                  <p:pic>
                    <p:nvPicPr>
                      <p:cNvPr id="0" name=""/>
                      <p:cNvPicPr>
                        <a:picLocks noChangeAspect="1" noChangeArrowheads="1"/>
                      </p:cNvPicPr>
                      <p:nvPr/>
                    </p:nvPicPr>
                    <p:blipFill>
                      <a:blip r:embed="rId15"/>
                      <a:srcRect/>
                      <a:stretch>
                        <a:fillRect/>
                      </a:stretch>
                    </p:blipFill>
                    <p:spPr bwMode="auto">
                      <a:xfrm>
                        <a:off x="4788857" y="5786444"/>
                        <a:ext cx="3943966" cy="667012"/>
                      </a:xfrm>
                      <a:prstGeom prst="rect">
                        <a:avLst/>
                      </a:prstGeom>
                      <a:noFill/>
                      <a:ln>
                        <a:noFill/>
                      </a:ln>
                    </p:spPr>
                  </p:pic>
                </p:oleObj>
              </mc:Fallback>
            </mc:AlternateContent>
          </a:graphicData>
        </a:graphic>
      </p:graphicFrame>
      <p:sp>
        <p:nvSpPr>
          <p:cNvPr id="27" name="TextBox 26"/>
          <p:cNvSpPr txBox="1"/>
          <p:nvPr/>
        </p:nvSpPr>
        <p:spPr>
          <a:xfrm>
            <a:off x="4914115" y="5475020"/>
            <a:ext cx="3507290" cy="344710"/>
          </a:xfrm>
          <a:prstGeom prst="rect">
            <a:avLst/>
          </a:prstGeom>
          <a:noFill/>
        </p:spPr>
        <p:txBody>
          <a:bodyPr wrap="square" rtlCol="0">
            <a:spAutoFit/>
          </a:bodyPr>
          <a:lstStyle/>
          <a:p>
            <a:pPr algn="ctr">
              <a:lnSpc>
                <a:spcPct val="80000"/>
              </a:lnSpc>
            </a:pPr>
            <a:r>
              <a:rPr lang="en-US" altLang="zh-TW" sz="2000" b="1" dirty="0" smtClean="0">
                <a:latin typeface="Calibri" panose="020F0502020204030204" pitchFamily="34" charset="0"/>
              </a:rPr>
              <a:t>Calculate the terminal cost</a:t>
            </a:r>
            <a:endParaRPr lang="zh-TW" altLang="en-US" sz="2000" b="1" dirty="0">
              <a:latin typeface="Calibri" panose="020F0502020204030204" pitchFamily="34" charset="0"/>
            </a:endParaRPr>
          </a:p>
        </p:txBody>
      </p:sp>
    </p:spTree>
    <p:extLst>
      <p:ext uri="{BB962C8B-B14F-4D97-AF65-F5344CB8AC3E}">
        <p14:creationId xmlns:p14="http://schemas.microsoft.com/office/powerpoint/2010/main" val="2101287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007227010"/>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30919" name="Visio" r:id="rId4" imgW="3209990" imgH="1733670" progId="Visio.Drawing.15">
                  <p:embed/>
                </p:oleObj>
              </mc:Choice>
              <mc:Fallback>
                <p:oleObj name="Visio" r:id="rId4" imgW="3209990" imgH="17336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88883199"/>
              </p:ext>
            </p:extLst>
          </p:nvPr>
        </p:nvGraphicFramePr>
        <p:xfrm>
          <a:off x="4905375" y="1201738"/>
          <a:ext cx="2627313" cy="4394200"/>
        </p:xfrm>
        <a:graphic>
          <a:graphicData uri="http://schemas.openxmlformats.org/presentationml/2006/ole">
            <mc:AlternateContent xmlns:mc="http://schemas.openxmlformats.org/markup-compatibility/2006">
              <mc:Choice xmlns:v="urn:schemas-microsoft-com:vml" Requires="v">
                <p:oleObj spid="_x0000_s30920"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01738"/>
                        <a:ext cx="262731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15</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812614122"/>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30921" name="Visio" r:id="rId10" imgW="961943" imgH="1609740" progId="Visio.Drawing.15">
                  <p:embed/>
                </p:oleObj>
              </mc:Choice>
              <mc:Fallback>
                <p:oleObj name="Visio" r:id="rId10"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33573234"/>
              </p:ext>
            </p:extLst>
          </p:nvPr>
        </p:nvGraphicFramePr>
        <p:xfrm>
          <a:off x="4670425" y="1077913"/>
          <a:ext cx="3041650" cy="4706937"/>
        </p:xfrm>
        <a:graphic>
          <a:graphicData uri="http://schemas.openxmlformats.org/presentationml/2006/ole">
            <mc:AlternateContent xmlns:mc="http://schemas.openxmlformats.org/markup-compatibility/2006">
              <mc:Choice xmlns:v="urn:schemas-microsoft-com:vml" Requires="v">
                <p:oleObj spid="_x0000_s30922" name="Visio" r:id="rId12" imgW="1114298" imgH="1723950" progId="Visio.Drawing.15">
                  <p:embed/>
                </p:oleObj>
              </mc:Choice>
              <mc:Fallback>
                <p:oleObj name="Visio" r:id="rId12" imgW="1114298" imgH="1723950" progId="Visio.Drawing.1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0425" y="1077913"/>
                        <a:ext cx="3041650" cy="470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83664444"/>
              </p:ext>
            </p:extLst>
          </p:nvPr>
        </p:nvGraphicFramePr>
        <p:xfrm>
          <a:off x="776969" y="5733597"/>
          <a:ext cx="3343275" cy="460375"/>
        </p:xfrm>
        <a:graphic>
          <a:graphicData uri="http://schemas.openxmlformats.org/presentationml/2006/ole">
            <mc:AlternateContent xmlns:mc="http://schemas.openxmlformats.org/markup-compatibility/2006">
              <mc:Choice xmlns:v="urn:schemas-microsoft-com:vml" Requires="v">
                <p:oleObj spid="_x0000_s30923" name="Equation" r:id="rId14" imgW="2463800" imgH="342900" progId="Equation.DSMT4">
                  <p:embed/>
                </p:oleObj>
              </mc:Choice>
              <mc:Fallback>
                <p:oleObj name="Equation" r:id="rId14" imgW="2463800" imgH="3429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6969" y="5733597"/>
                        <a:ext cx="334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Box 31"/>
          <p:cNvSpPr txBox="1"/>
          <p:nvPr/>
        </p:nvSpPr>
        <p:spPr>
          <a:xfrm>
            <a:off x="319017" y="953046"/>
            <a:ext cx="1557229" cy="319446"/>
          </a:xfrm>
          <a:prstGeom prst="rect">
            <a:avLst/>
          </a:prstGeom>
          <a:noFill/>
        </p:spPr>
        <p:txBody>
          <a:bodyPr wrap="square" rtlCol="0">
            <a:spAutoFit/>
          </a:bodyPr>
          <a:lstStyle/>
          <a:p>
            <a:pPr fontAlgn="base">
              <a:lnSpc>
                <a:spcPct val="80000"/>
              </a:lnSpc>
              <a:spcBef>
                <a:spcPct val="0"/>
              </a:spcBef>
              <a:spcAft>
                <a:spcPct val="0"/>
              </a:spcAft>
            </a:pPr>
            <a:r>
              <a:rPr lang="en-US" altLang="zh-TW" sz="2400" b="1" dirty="0">
                <a:solidFill>
                  <a:srgbClr val="000000"/>
                </a:solidFill>
              </a:rPr>
              <a:t>Step N-1:</a:t>
            </a:r>
            <a:endParaRPr lang="zh-TW" altLang="en-US" sz="2400" b="1" dirty="0">
              <a:solidFill>
                <a:srgbClr val="000000"/>
              </a:solidFill>
            </a:endParaRPr>
          </a:p>
        </p:txBody>
      </p:sp>
      <p:grpSp>
        <p:nvGrpSpPr>
          <p:cNvPr id="12" name="Group 11"/>
          <p:cNvGrpSpPr/>
          <p:nvPr/>
        </p:nvGrpSpPr>
        <p:grpSpPr>
          <a:xfrm>
            <a:off x="89933" y="1395334"/>
            <a:ext cx="2196067" cy="1430966"/>
            <a:chOff x="89933" y="1395334"/>
            <a:chExt cx="2196067" cy="1430966"/>
          </a:xfrm>
        </p:grpSpPr>
        <p:graphicFrame>
          <p:nvGraphicFramePr>
            <p:cNvPr id="29" name="Object 28"/>
            <p:cNvGraphicFramePr>
              <a:graphicFrameLocks noChangeAspect="1"/>
            </p:cNvGraphicFramePr>
            <p:nvPr>
              <p:extLst>
                <p:ext uri="{D42A27DB-BD31-4B8C-83A1-F6EECF244321}">
                  <p14:modId xmlns:p14="http://schemas.microsoft.com/office/powerpoint/2010/main" val="3176136847"/>
                </p:ext>
              </p:extLst>
            </p:nvPr>
          </p:nvGraphicFramePr>
          <p:xfrm>
            <a:off x="574689" y="1395334"/>
            <a:ext cx="1028700" cy="274638"/>
          </p:xfrm>
          <a:graphic>
            <a:graphicData uri="http://schemas.openxmlformats.org/presentationml/2006/ole">
              <mc:AlternateContent xmlns:mc="http://schemas.openxmlformats.org/markup-compatibility/2006">
                <mc:Choice xmlns:v="urn:schemas-microsoft-com:vml" Requires="v">
                  <p:oleObj spid="_x0000_s30924" name="Equation" r:id="rId16" imgW="710891" imgH="190417" progId="Equation.DSMT4">
                    <p:embed/>
                  </p:oleObj>
                </mc:Choice>
                <mc:Fallback>
                  <p:oleObj name="Equation" r:id="rId16" imgW="710891" imgH="19041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4689" y="1395334"/>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p:cNvSpPr/>
            <p:nvPr/>
          </p:nvSpPr>
          <p:spPr>
            <a:xfrm>
              <a:off x="89933" y="1689371"/>
              <a:ext cx="2109130" cy="307777"/>
            </a:xfrm>
            <a:prstGeom prst="rect">
              <a:avLst/>
            </a:prstGeom>
          </p:spPr>
          <p:txBody>
            <a:bodyPr wrap="square">
              <a:spAutoFit/>
            </a:bodyPr>
            <a:lstStyle/>
            <a:p>
              <a:pPr fontAlgn="base">
                <a:spcBef>
                  <a:spcPct val="0"/>
                </a:spcBef>
                <a:spcAft>
                  <a:spcPct val="0"/>
                </a:spcAft>
              </a:pPr>
              <a:r>
                <a:rPr lang="en-US" altLang="zh-TW" sz="1400" dirty="0" err="1">
                  <a:solidFill>
                    <a:srgbClr val="000000"/>
                  </a:solidFill>
                  <a:latin typeface="Courier New" panose="02070309020205020404" pitchFamily="49" charset="0"/>
                  <a:cs typeface="Courier New" panose="02070309020205020404" pitchFamily="49" charset="0"/>
                </a:rPr>
                <a:t>u_grid</a:t>
              </a:r>
              <a:r>
                <a:rPr lang="en-US" altLang="zh-TW" sz="1400" dirty="0">
                  <a:solidFill>
                    <a:srgbClr val="000000"/>
                  </a:solidFill>
                  <a:latin typeface="Courier New" panose="02070309020205020404" pitchFamily="49" charset="0"/>
                  <a:cs typeface="Courier New" panose="02070309020205020404" pitchFamily="49" charset="0"/>
                </a:rPr>
                <a:t> = -1:0.2:3;</a:t>
              </a:r>
              <a:endParaRPr lang="en-US" altLang="zh-TW" sz="1400" dirty="0">
                <a:solidFill>
                  <a:srgbClr val="228B22"/>
                </a:solidFill>
                <a:latin typeface="Courier New"/>
              </a:endParaRPr>
            </a:p>
          </p:txBody>
        </p:sp>
        <p:sp>
          <p:nvSpPr>
            <p:cNvPr id="31" name="TextBox 30"/>
            <p:cNvSpPr txBox="1"/>
            <p:nvPr/>
          </p:nvSpPr>
          <p:spPr>
            <a:xfrm>
              <a:off x="187449" y="1986070"/>
              <a:ext cx="2098551" cy="840230"/>
            </a:xfrm>
            <a:prstGeom prst="rect">
              <a:avLst/>
            </a:prstGeom>
            <a:noFill/>
          </p:spPr>
          <p:txBody>
            <a:bodyPr wrap="square" rtlCol="0">
              <a:spAutoFit/>
            </a:bodyPr>
            <a:lstStyle/>
            <a:p>
              <a:pPr>
                <a:lnSpc>
                  <a:spcPct val="90000"/>
                </a:lnSpc>
              </a:pPr>
              <a:r>
                <a:rPr lang="en-US" altLang="zh-TW" sz="1800" dirty="0" smtClean="0"/>
                <a:t>Quantize control values into finite grids</a:t>
              </a:r>
              <a:endParaRPr lang="zh-TW" altLang="en-US" sz="1800" dirty="0"/>
            </a:p>
          </p:txBody>
        </p:sp>
      </p:grpSp>
      <p:grpSp>
        <p:nvGrpSpPr>
          <p:cNvPr id="11" name="Group 10"/>
          <p:cNvGrpSpPr/>
          <p:nvPr/>
        </p:nvGrpSpPr>
        <p:grpSpPr>
          <a:xfrm>
            <a:off x="926926" y="3036942"/>
            <a:ext cx="1282874" cy="436103"/>
            <a:chOff x="926926" y="3036942"/>
            <a:chExt cx="1282874" cy="436103"/>
          </a:xfrm>
        </p:grpSpPr>
        <p:sp>
          <p:nvSpPr>
            <p:cNvPr id="9" name="TextBox 8"/>
            <p:cNvSpPr txBox="1"/>
            <p:nvPr/>
          </p:nvSpPr>
          <p:spPr>
            <a:xfrm>
              <a:off x="926926" y="3036942"/>
              <a:ext cx="1272137"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err="1">
                  <a:solidFill>
                    <a:srgbClr val="000000"/>
                  </a:solidFill>
                  <a:latin typeface="Times New Roman" panose="02020603050405020304" pitchFamily="18" charset="0"/>
                  <a:cs typeface="Times New Roman" panose="02020603050405020304" pitchFamily="18" charset="0"/>
                </a:rPr>
                <a:t>x</a:t>
              </a:r>
              <a:r>
                <a:rPr lang="en-US" altLang="zh-TW" sz="2200" i="1" baseline="-25000" dirty="0" err="1">
                  <a:solidFill>
                    <a:srgbClr val="000000"/>
                  </a:solidFill>
                  <a:latin typeface="Times New Roman" panose="02020603050405020304" pitchFamily="18" charset="0"/>
                  <a:cs typeface="Times New Roman" panose="02020603050405020304" pitchFamily="18" charset="0"/>
                </a:rPr>
                <a:t>k</a:t>
              </a:r>
              <a:r>
                <a:rPr lang="en-US" altLang="zh-TW" sz="2200" dirty="0">
                  <a:solidFill>
                    <a:srgbClr val="000000"/>
                  </a:solidFill>
                  <a:latin typeface="Times New Roman" panose="02020603050405020304" pitchFamily="18" charset="0"/>
                  <a:cs typeface="Times New Roman" panose="02020603050405020304" pitchFamily="18" charset="0"/>
                </a:rPr>
                <a:t> = (0,0)</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39" name="Oval 38"/>
            <p:cNvSpPr/>
            <p:nvPr/>
          </p:nvSpPr>
          <p:spPr>
            <a:xfrm>
              <a:off x="2071687" y="3327191"/>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grpSp>
      <p:sp>
        <p:nvSpPr>
          <p:cNvPr id="49" name="TextBox 48"/>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grpSp>
        <p:nvGrpSpPr>
          <p:cNvPr id="40" name="Group 39"/>
          <p:cNvGrpSpPr/>
          <p:nvPr/>
        </p:nvGrpSpPr>
        <p:grpSpPr>
          <a:xfrm>
            <a:off x="2178122" y="3001050"/>
            <a:ext cx="5398335" cy="472245"/>
            <a:chOff x="2178122" y="3260949"/>
            <a:chExt cx="5398335" cy="472245"/>
          </a:xfrm>
        </p:grpSpPr>
        <p:cxnSp>
          <p:nvCxnSpPr>
            <p:cNvPr id="41" name="Straight Arrow Connector 40"/>
            <p:cNvCxnSpPr/>
            <p:nvPr/>
          </p:nvCxnSpPr>
          <p:spPr>
            <a:xfrm>
              <a:off x="2178122" y="3657600"/>
              <a:ext cx="400501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718244" y="3308925"/>
              <a:ext cx="943010" cy="363176"/>
            </a:xfrm>
            <a:prstGeom prst="rect">
              <a:avLst/>
            </a:prstGeom>
            <a:noFill/>
          </p:spPr>
          <p:txBody>
            <a:bodyPr wrap="square" rtlCol="0">
              <a:spAutoFit/>
            </a:bodyPr>
            <a:lstStyle/>
            <a:p>
              <a:pPr algn="ctr">
                <a:lnSpc>
                  <a:spcPct val="80000"/>
                </a:lnSpc>
              </a:pPr>
              <a:r>
                <a:rPr lang="en-US" altLang="zh-TW" sz="2200" i="1" dirty="0" err="1" smtClean="0">
                  <a:latin typeface="Times New Roman" panose="02020603050405020304" pitchFamily="18" charset="0"/>
                  <a:cs typeface="Times New Roman" panose="02020603050405020304" pitchFamily="18" charset="0"/>
                </a:rPr>
                <a:t>u</a:t>
              </a:r>
              <a:r>
                <a:rPr lang="en-US" altLang="zh-TW" sz="2200" i="1" baseline="-25000" dirty="0" err="1" smtClean="0">
                  <a:latin typeface="Times New Roman" panose="02020603050405020304" pitchFamily="18" charset="0"/>
                  <a:cs typeface="Times New Roman" panose="02020603050405020304" pitchFamily="18" charset="0"/>
                </a:rPr>
                <a:t>k</a:t>
              </a:r>
              <a:r>
                <a:rPr lang="en-US" altLang="zh-TW" sz="2200" i="1"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 0</a:t>
              </a:r>
              <a:endParaRPr lang="zh-TW" altLang="en-US" sz="2200" dirty="0">
                <a:latin typeface="Times New Roman" panose="02020603050405020304" pitchFamily="18" charset="0"/>
                <a:cs typeface="Times New Roman" panose="02020603050405020304" pitchFamily="18" charset="0"/>
              </a:endParaRPr>
            </a:p>
          </p:txBody>
        </p:sp>
        <p:sp>
          <p:nvSpPr>
            <p:cNvPr id="51" name="Oval 50"/>
            <p:cNvSpPr/>
            <p:nvPr/>
          </p:nvSpPr>
          <p:spPr>
            <a:xfrm>
              <a:off x="6144418" y="3587340"/>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TextBox 51"/>
            <p:cNvSpPr txBox="1"/>
            <p:nvPr/>
          </p:nvSpPr>
          <p:spPr>
            <a:xfrm>
              <a:off x="6153855" y="3260949"/>
              <a:ext cx="1422602" cy="363176"/>
            </a:xfrm>
            <a:prstGeom prst="rect">
              <a:avLst/>
            </a:prstGeom>
            <a:noFill/>
          </p:spPr>
          <p:txBody>
            <a:bodyPr wrap="square" rtlCol="0">
              <a:spAutoFit/>
            </a:bodyPr>
            <a:lstStyle/>
            <a:p>
              <a:pPr algn="ctr">
                <a:lnSpc>
                  <a:spcPct val="80000"/>
                </a:lnSpc>
              </a:pPr>
              <a:r>
                <a:rPr lang="en-US" altLang="zh-TW" sz="2200" i="1" dirty="0" smtClean="0">
                  <a:latin typeface="Times New Roman" panose="02020603050405020304" pitchFamily="18" charset="0"/>
                  <a:cs typeface="Times New Roman" panose="02020603050405020304" pitchFamily="18" charset="0"/>
                </a:rPr>
                <a:t>x</a:t>
              </a:r>
              <a:r>
                <a:rPr lang="en-US" altLang="zh-TW" sz="2200" i="1" baseline="-25000" dirty="0" smtClean="0">
                  <a:latin typeface="Times New Roman" panose="02020603050405020304" pitchFamily="18" charset="0"/>
                  <a:cs typeface="Times New Roman" panose="02020603050405020304" pitchFamily="18" charset="0"/>
                </a:rPr>
                <a:t>k</a:t>
              </a:r>
              <a:r>
                <a:rPr lang="en-US" altLang="zh-TW" sz="2200" baseline="-25000" dirty="0" smtClean="0">
                  <a:latin typeface="Times New Roman" panose="02020603050405020304" pitchFamily="18" charset="0"/>
                  <a:cs typeface="Times New Roman" panose="02020603050405020304" pitchFamily="18" charset="0"/>
                </a:rPr>
                <a:t>+1</a:t>
              </a:r>
              <a:r>
                <a:rPr lang="en-US" altLang="zh-TW" sz="2200" dirty="0" smtClean="0">
                  <a:latin typeface="Times New Roman" panose="02020603050405020304" pitchFamily="18" charset="0"/>
                  <a:cs typeface="Times New Roman" panose="02020603050405020304" pitchFamily="18" charset="0"/>
                </a:rPr>
                <a:t> = (0,0)</a:t>
              </a:r>
              <a:endParaRPr lang="zh-TW" altLang="en-US" sz="2200" dirty="0">
                <a:latin typeface="Times New Roman" panose="02020603050405020304" pitchFamily="18" charset="0"/>
                <a:cs typeface="Times New Roman" panose="02020603050405020304" pitchFamily="18" charset="0"/>
              </a:endParaRPr>
            </a:p>
          </p:txBody>
        </p:sp>
      </p:grpSp>
      <p:graphicFrame>
        <p:nvGraphicFramePr>
          <p:cNvPr id="53" name="Object 52"/>
          <p:cNvGraphicFramePr>
            <a:graphicFrameLocks noChangeAspect="1"/>
          </p:cNvGraphicFramePr>
          <p:nvPr>
            <p:extLst>
              <p:ext uri="{D42A27DB-BD31-4B8C-83A1-F6EECF244321}">
                <p14:modId xmlns:p14="http://schemas.microsoft.com/office/powerpoint/2010/main" val="3873219296"/>
              </p:ext>
            </p:extLst>
          </p:nvPr>
        </p:nvGraphicFramePr>
        <p:xfrm>
          <a:off x="3173868" y="2728005"/>
          <a:ext cx="2233612" cy="320675"/>
        </p:xfrm>
        <a:graphic>
          <a:graphicData uri="http://schemas.openxmlformats.org/presentationml/2006/ole">
            <mc:AlternateContent xmlns:mc="http://schemas.openxmlformats.org/markup-compatibility/2006">
              <mc:Choice xmlns:v="urn:schemas-microsoft-com:vml" Requires="v">
                <p:oleObj spid="_x0000_s30925" name="Equation" r:id="rId18" imgW="1841400" imgH="266400" progId="Equation.DSMT4">
                  <p:embed/>
                </p:oleObj>
              </mc:Choice>
              <mc:Fallback>
                <p:oleObj name="Equation" r:id="rId18" imgW="1841400" imgH="266400" progId="Equation.DSMT4">
                  <p:embed/>
                  <p:pic>
                    <p:nvPicPr>
                      <p:cNvPr id="0" name=""/>
                      <p:cNvPicPr>
                        <a:picLocks noChangeAspect="1" noChangeArrowheads="1"/>
                      </p:cNvPicPr>
                      <p:nvPr/>
                    </p:nvPicPr>
                    <p:blipFill>
                      <a:blip r:embed="rId19"/>
                      <a:srcRect/>
                      <a:stretch>
                        <a:fillRect/>
                      </a:stretch>
                    </p:blipFill>
                    <p:spPr bwMode="auto">
                      <a:xfrm>
                        <a:off x="3173868" y="2728005"/>
                        <a:ext cx="22336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TextBox 54"/>
          <p:cNvSpPr txBox="1"/>
          <p:nvPr/>
        </p:nvSpPr>
        <p:spPr>
          <a:xfrm>
            <a:off x="1312567" y="5196116"/>
            <a:ext cx="2217057" cy="590931"/>
          </a:xfrm>
          <a:prstGeom prst="rect">
            <a:avLst/>
          </a:prstGeom>
          <a:solidFill>
            <a:srgbClr val="FFFFFF">
              <a:alpha val="80000"/>
            </a:srgbClr>
          </a:solidFill>
        </p:spPr>
        <p:txBody>
          <a:bodyPr wrap="square" rtlCol="0">
            <a:spAutoFit/>
          </a:bodyPr>
          <a:lstStyle/>
          <a:p>
            <a:pPr algn="ctr">
              <a:lnSpc>
                <a:spcPct val="80000"/>
              </a:lnSpc>
            </a:pPr>
            <a:r>
              <a:rPr lang="en-US" altLang="zh-TW" sz="2000" b="1" dirty="0" smtClean="0">
                <a:latin typeface="Calibri" panose="020F0502020204030204" pitchFamily="34" charset="0"/>
              </a:rPr>
              <a:t>Calculate the cost-to-go function</a:t>
            </a:r>
            <a:endParaRPr lang="zh-TW" altLang="en-US" sz="2000" b="1" dirty="0">
              <a:latin typeface="Calibri" panose="020F0502020204030204" pitchFamily="34" charset="0"/>
            </a:endParaRPr>
          </a:p>
        </p:txBody>
      </p:sp>
    </p:spTree>
    <p:extLst>
      <p:ext uri="{BB962C8B-B14F-4D97-AF65-F5344CB8AC3E}">
        <p14:creationId xmlns:p14="http://schemas.microsoft.com/office/powerpoint/2010/main" val="90608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dissolve">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1858756721"/>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31970" name="Visio" r:id="rId4" imgW="3209990" imgH="1733670" progId="Visio.Drawing.15">
                  <p:embed/>
                </p:oleObj>
              </mc:Choice>
              <mc:Fallback>
                <p:oleObj name="Visio" r:id="rId4" imgW="3209990" imgH="173367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64764216"/>
              </p:ext>
            </p:extLst>
          </p:nvPr>
        </p:nvGraphicFramePr>
        <p:xfrm>
          <a:off x="4905375" y="1201738"/>
          <a:ext cx="2627313" cy="4394200"/>
        </p:xfrm>
        <a:graphic>
          <a:graphicData uri="http://schemas.openxmlformats.org/presentationml/2006/ole">
            <mc:AlternateContent xmlns:mc="http://schemas.openxmlformats.org/markup-compatibility/2006">
              <mc:Choice xmlns:v="urn:schemas-microsoft-com:vml" Requires="v">
                <p:oleObj spid="_x0000_s31971"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01738"/>
                        <a:ext cx="262731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16</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627372166"/>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31972" name="Visio" r:id="rId10" imgW="961943" imgH="1609740" progId="Visio.Drawing.15">
                  <p:embed/>
                </p:oleObj>
              </mc:Choice>
              <mc:Fallback>
                <p:oleObj name="Visio" r:id="rId10" imgW="961943" imgH="1609740" progId="Visio.Drawing.1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73480198"/>
              </p:ext>
            </p:extLst>
          </p:nvPr>
        </p:nvGraphicFramePr>
        <p:xfrm>
          <a:off x="4670425" y="1077913"/>
          <a:ext cx="3041650" cy="4706937"/>
        </p:xfrm>
        <a:graphic>
          <a:graphicData uri="http://schemas.openxmlformats.org/presentationml/2006/ole">
            <mc:AlternateContent xmlns:mc="http://schemas.openxmlformats.org/markup-compatibility/2006">
              <mc:Choice xmlns:v="urn:schemas-microsoft-com:vml" Requires="v">
                <p:oleObj spid="_x0000_s31973" name="Visio" r:id="rId12" imgW="1114298" imgH="1723950" progId="Visio.Drawing.15">
                  <p:embed/>
                </p:oleObj>
              </mc:Choice>
              <mc:Fallback>
                <p:oleObj name="Visio" r:id="rId12" imgW="1114298" imgH="1723950" progId="Visio.Drawing.1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0425" y="1077913"/>
                        <a:ext cx="3041650" cy="470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926926" y="3036942"/>
            <a:ext cx="1272137"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err="1">
                <a:solidFill>
                  <a:srgbClr val="000000"/>
                </a:solidFill>
                <a:latin typeface="Times New Roman" panose="02020603050405020304" pitchFamily="18" charset="0"/>
                <a:cs typeface="Times New Roman" panose="02020603050405020304" pitchFamily="18" charset="0"/>
              </a:rPr>
              <a:t>x</a:t>
            </a:r>
            <a:r>
              <a:rPr lang="en-US" altLang="zh-TW" sz="2200" i="1" baseline="-25000" dirty="0" err="1">
                <a:solidFill>
                  <a:srgbClr val="000000"/>
                </a:solidFill>
                <a:latin typeface="Times New Roman" panose="02020603050405020304" pitchFamily="18" charset="0"/>
                <a:cs typeface="Times New Roman" panose="02020603050405020304" pitchFamily="18" charset="0"/>
              </a:rPr>
              <a:t>k</a:t>
            </a:r>
            <a:r>
              <a:rPr lang="en-US" altLang="zh-TW" sz="2200" dirty="0">
                <a:solidFill>
                  <a:srgbClr val="000000"/>
                </a:solidFill>
                <a:latin typeface="Times New Roman" panose="02020603050405020304" pitchFamily="18" charset="0"/>
                <a:cs typeface="Times New Roman" panose="02020603050405020304" pitchFamily="18" charset="0"/>
              </a:rPr>
              <a:t> = (0,0)</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667839444"/>
              </p:ext>
            </p:extLst>
          </p:nvPr>
        </p:nvGraphicFramePr>
        <p:xfrm>
          <a:off x="776969" y="5733597"/>
          <a:ext cx="3343275" cy="460375"/>
        </p:xfrm>
        <a:graphic>
          <a:graphicData uri="http://schemas.openxmlformats.org/presentationml/2006/ole">
            <mc:AlternateContent xmlns:mc="http://schemas.openxmlformats.org/markup-compatibility/2006">
              <mc:Choice xmlns:v="urn:schemas-microsoft-com:vml" Requires="v">
                <p:oleObj spid="_x0000_s31974" name="Equation" r:id="rId14" imgW="2463800" imgH="342900" progId="Equation.DSMT4">
                  <p:embed/>
                </p:oleObj>
              </mc:Choice>
              <mc:Fallback>
                <p:oleObj name="Equation" r:id="rId14" imgW="2463800" imgH="3429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6969" y="5733597"/>
                        <a:ext cx="334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415838189"/>
              </p:ext>
            </p:extLst>
          </p:nvPr>
        </p:nvGraphicFramePr>
        <p:xfrm>
          <a:off x="574689" y="1395334"/>
          <a:ext cx="1028700" cy="274638"/>
        </p:xfrm>
        <a:graphic>
          <a:graphicData uri="http://schemas.openxmlformats.org/presentationml/2006/ole">
            <mc:AlternateContent xmlns:mc="http://schemas.openxmlformats.org/markup-compatibility/2006">
              <mc:Choice xmlns:v="urn:schemas-microsoft-com:vml" Requires="v">
                <p:oleObj spid="_x0000_s31975" name="Equation" r:id="rId16" imgW="710891" imgH="190417" progId="Equation.DSMT4">
                  <p:embed/>
                </p:oleObj>
              </mc:Choice>
              <mc:Fallback>
                <p:oleObj name="Equation" r:id="rId16" imgW="710891" imgH="19041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4689" y="1395334"/>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p:cNvSpPr/>
          <p:nvPr/>
        </p:nvSpPr>
        <p:spPr>
          <a:xfrm>
            <a:off x="89933" y="1689371"/>
            <a:ext cx="2109130" cy="307777"/>
          </a:xfrm>
          <a:prstGeom prst="rect">
            <a:avLst/>
          </a:prstGeom>
        </p:spPr>
        <p:txBody>
          <a:bodyPr wrap="square">
            <a:spAutoFit/>
          </a:bodyPr>
          <a:lstStyle/>
          <a:p>
            <a:pPr fontAlgn="base">
              <a:spcBef>
                <a:spcPct val="0"/>
              </a:spcBef>
              <a:spcAft>
                <a:spcPct val="0"/>
              </a:spcAft>
            </a:pPr>
            <a:r>
              <a:rPr lang="en-US" altLang="zh-TW" sz="1400" dirty="0" err="1">
                <a:solidFill>
                  <a:srgbClr val="000000"/>
                </a:solidFill>
                <a:latin typeface="Courier New" panose="02070309020205020404" pitchFamily="49" charset="0"/>
                <a:cs typeface="Courier New" panose="02070309020205020404" pitchFamily="49" charset="0"/>
              </a:rPr>
              <a:t>u_grid</a:t>
            </a:r>
            <a:r>
              <a:rPr lang="en-US" altLang="zh-TW" sz="1400" dirty="0">
                <a:solidFill>
                  <a:srgbClr val="000000"/>
                </a:solidFill>
                <a:latin typeface="Courier New" panose="02070309020205020404" pitchFamily="49" charset="0"/>
                <a:cs typeface="Courier New" panose="02070309020205020404" pitchFamily="49" charset="0"/>
              </a:rPr>
              <a:t> = -1:0.2:3;</a:t>
            </a:r>
            <a:endParaRPr lang="en-US" altLang="zh-TW" sz="1400" dirty="0">
              <a:solidFill>
                <a:srgbClr val="228B22"/>
              </a:solidFill>
              <a:latin typeface="Courier New"/>
            </a:endParaRPr>
          </a:p>
        </p:txBody>
      </p:sp>
      <p:sp>
        <p:nvSpPr>
          <p:cNvPr id="32" name="TextBox 31"/>
          <p:cNvSpPr txBox="1"/>
          <p:nvPr/>
        </p:nvSpPr>
        <p:spPr>
          <a:xfrm>
            <a:off x="319017" y="953046"/>
            <a:ext cx="1557229" cy="319446"/>
          </a:xfrm>
          <a:prstGeom prst="rect">
            <a:avLst/>
          </a:prstGeom>
          <a:noFill/>
        </p:spPr>
        <p:txBody>
          <a:bodyPr wrap="square" rtlCol="0">
            <a:spAutoFit/>
          </a:bodyPr>
          <a:lstStyle/>
          <a:p>
            <a:pPr fontAlgn="base">
              <a:lnSpc>
                <a:spcPct val="80000"/>
              </a:lnSpc>
              <a:spcBef>
                <a:spcPct val="0"/>
              </a:spcBef>
              <a:spcAft>
                <a:spcPct val="0"/>
              </a:spcAft>
            </a:pPr>
            <a:r>
              <a:rPr lang="en-US" altLang="zh-TW" sz="2400" b="1" dirty="0">
                <a:solidFill>
                  <a:srgbClr val="000000"/>
                </a:solidFill>
              </a:rPr>
              <a:t>Step N-1:</a:t>
            </a:r>
            <a:endParaRPr lang="zh-TW" altLang="en-US" sz="2400" b="1" dirty="0">
              <a:solidFill>
                <a:srgbClr val="000000"/>
              </a:solidFill>
            </a:endParaRPr>
          </a:p>
        </p:txBody>
      </p:sp>
      <p:sp>
        <p:nvSpPr>
          <p:cNvPr id="31" name="TextBox 30"/>
          <p:cNvSpPr txBox="1"/>
          <p:nvPr/>
        </p:nvSpPr>
        <p:spPr>
          <a:xfrm>
            <a:off x="187449" y="1986070"/>
            <a:ext cx="2098551" cy="590931"/>
          </a:xfrm>
          <a:prstGeom prst="rect">
            <a:avLst/>
          </a:prstGeom>
          <a:noFill/>
        </p:spPr>
        <p:txBody>
          <a:bodyPr wrap="square" rtlCol="0">
            <a:spAutoFit/>
          </a:bodyPr>
          <a:lstStyle/>
          <a:p>
            <a:pPr>
              <a:lnSpc>
                <a:spcPct val="90000"/>
              </a:lnSpc>
            </a:pPr>
            <a:r>
              <a:rPr lang="en-US" altLang="zh-TW" sz="1800" dirty="0" smtClean="0"/>
              <a:t>Another control value:</a:t>
            </a:r>
            <a:endParaRPr lang="zh-TW" altLang="en-US" sz="1800" dirty="0"/>
          </a:p>
        </p:txBody>
      </p:sp>
      <p:sp>
        <p:nvSpPr>
          <p:cNvPr id="39" name="Oval 38"/>
          <p:cNvSpPr/>
          <p:nvPr/>
        </p:nvSpPr>
        <p:spPr>
          <a:xfrm>
            <a:off x="2071687" y="3327191"/>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grpSp>
        <p:nvGrpSpPr>
          <p:cNvPr id="33" name="Group 32"/>
          <p:cNvGrpSpPr/>
          <p:nvPr/>
        </p:nvGrpSpPr>
        <p:grpSpPr>
          <a:xfrm>
            <a:off x="2174011" y="2514600"/>
            <a:ext cx="5754024" cy="869950"/>
            <a:chOff x="2178122" y="2787650"/>
            <a:chExt cx="5754024" cy="869950"/>
          </a:xfrm>
        </p:grpSpPr>
        <p:cxnSp>
          <p:nvCxnSpPr>
            <p:cNvPr id="34" name="Straight Arrow Connector 33"/>
            <p:cNvCxnSpPr>
              <a:endCxn id="36" idx="2"/>
            </p:cNvCxnSpPr>
            <p:nvPr/>
          </p:nvCxnSpPr>
          <p:spPr>
            <a:xfrm flipV="1">
              <a:off x="2178122" y="3222626"/>
              <a:ext cx="3975821" cy="4349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23540" y="3072011"/>
              <a:ext cx="1155774" cy="363176"/>
            </a:xfrm>
            <a:prstGeom prst="rect">
              <a:avLst/>
            </a:prstGeom>
            <a:noFill/>
          </p:spPr>
          <p:txBody>
            <a:bodyPr wrap="square" rtlCol="0">
              <a:spAutoFit/>
            </a:bodyPr>
            <a:lstStyle/>
            <a:p>
              <a:pPr algn="ctr">
                <a:lnSpc>
                  <a:spcPct val="80000"/>
                </a:lnSpc>
              </a:pPr>
              <a:r>
                <a:rPr lang="en-US" altLang="zh-TW" sz="2200" i="1" dirty="0" err="1" smtClean="0">
                  <a:latin typeface="Times New Roman" panose="02020603050405020304" pitchFamily="18" charset="0"/>
                  <a:cs typeface="Times New Roman" panose="02020603050405020304" pitchFamily="18" charset="0"/>
                </a:rPr>
                <a:t>u</a:t>
              </a:r>
              <a:r>
                <a:rPr lang="en-US" altLang="zh-TW" sz="2200" i="1" baseline="-25000" dirty="0" err="1" smtClean="0">
                  <a:latin typeface="Times New Roman" panose="02020603050405020304" pitchFamily="18" charset="0"/>
                  <a:cs typeface="Times New Roman" panose="02020603050405020304" pitchFamily="18" charset="0"/>
                </a:rPr>
                <a:t>k</a:t>
              </a:r>
              <a:r>
                <a:rPr lang="en-US" altLang="zh-TW" sz="2200" i="1" dirty="0" smtClean="0">
                  <a:latin typeface="Times New Roman" panose="02020603050405020304" pitchFamily="18" charset="0"/>
                  <a:cs typeface="Times New Roman" panose="02020603050405020304" pitchFamily="18" charset="0"/>
                </a:rPr>
                <a:t> </a:t>
              </a:r>
              <a:r>
                <a:rPr lang="en-US" altLang="zh-TW" sz="2200" dirty="0" smtClean="0">
                  <a:latin typeface="Times New Roman" panose="02020603050405020304" pitchFamily="18" charset="0"/>
                  <a:cs typeface="Times New Roman" panose="02020603050405020304" pitchFamily="18" charset="0"/>
                </a:rPr>
                <a:t>= 0.4</a:t>
              </a:r>
              <a:endParaRPr lang="zh-TW" altLang="en-US" sz="2200" dirty="0">
                <a:latin typeface="Times New Roman" panose="02020603050405020304" pitchFamily="18" charset="0"/>
                <a:cs typeface="Times New Roman" panose="02020603050405020304" pitchFamily="18" charset="0"/>
              </a:endParaRPr>
            </a:p>
          </p:txBody>
        </p:sp>
        <p:sp>
          <p:nvSpPr>
            <p:cNvPr id="36" name="Oval 35"/>
            <p:cNvSpPr/>
            <p:nvPr/>
          </p:nvSpPr>
          <p:spPr>
            <a:xfrm>
              <a:off x="6153943" y="3149699"/>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37" name="TextBox 36"/>
            <p:cNvSpPr txBox="1"/>
            <p:nvPr/>
          </p:nvSpPr>
          <p:spPr>
            <a:xfrm>
              <a:off x="6333405" y="2934627"/>
              <a:ext cx="1598741" cy="363176"/>
            </a:xfrm>
            <a:prstGeom prst="rect">
              <a:avLst/>
            </a:prstGeom>
            <a:noFill/>
          </p:spPr>
          <p:txBody>
            <a:bodyPr wrap="square" rtlCol="0">
              <a:spAutoFit/>
            </a:bodyPr>
            <a:lstStyle/>
            <a:p>
              <a:pPr algn="ctr">
                <a:lnSpc>
                  <a:spcPct val="80000"/>
                </a:lnSpc>
              </a:pPr>
              <a:r>
                <a:rPr lang="en-US" altLang="zh-TW" sz="2200" i="1" dirty="0" smtClean="0">
                  <a:latin typeface="Times New Roman" panose="02020603050405020304" pitchFamily="18" charset="0"/>
                  <a:cs typeface="Times New Roman" panose="02020603050405020304" pitchFamily="18" charset="0"/>
                </a:rPr>
                <a:t>x</a:t>
              </a:r>
              <a:r>
                <a:rPr lang="en-US" altLang="zh-TW" sz="2200" i="1" baseline="-25000" dirty="0" smtClean="0">
                  <a:latin typeface="Times New Roman" panose="02020603050405020304" pitchFamily="18" charset="0"/>
                  <a:cs typeface="Times New Roman" panose="02020603050405020304" pitchFamily="18" charset="0"/>
                </a:rPr>
                <a:t>k</a:t>
              </a:r>
              <a:r>
                <a:rPr lang="en-US" altLang="zh-TW" sz="2200" baseline="-25000" dirty="0" smtClean="0">
                  <a:latin typeface="Times New Roman" panose="02020603050405020304" pitchFamily="18" charset="0"/>
                  <a:cs typeface="Times New Roman" panose="02020603050405020304" pitchFamily="18" charset="0"/>
                </a:rPr>
                <a:t>+1</a:t>
              </a:r>
              <a:r>
                <a:rPr lang="en-US" altLang="zh-TW" sz="2200" dirty="0" smtClean="0">
                  <a:latin typeface="Times New Roman" panose="02020603050405020304" pitchFamily="18" charset="0"/>
                  <a:cs typeface="Times New Roman" panose="02020603050405020304" pitchFamily="18" charset="0"/>
                </a:rPr>
                <a:t> = (0,0.4)</a:t>
              </a:r>
              <a:endParaRPr lang="zh-TW" altLang="en-US" sz="2200" dirty="0">
                <a:latin typeface="Times New Roman" panose="02020603050405020304" pitchFamily="18" charset="0"/>
                <a:cs typeface="Times New Roman" panose="02020603050405020304" pitchFamily="18" charset="0"/>
              </a:endParaRPr>
            </a:p>
          </p:txBody>
        </p:sp>
        <p:graphicFrame>
          <p:nvGraphicFramePr>
            <p:cNvPr id="38" name="Object 37"/>
            <p:cNvGraphicFramePr>
              <a:graphicFrameLocks noChangeAspect="1"/>
            </p:cNvGraphicFramePr>
            <p:nvPr>
              <p:extLst/>
            </p:nvPr>
          </p:nvGraphicFramePr>
          <p:xfrm>
            <a:off x="3225800" y="2787650"/>
            <a:ext cx="2233613" cy="320675"/>
          </p:xfrm>
          <a:graphic>
            <a:graphicData uri="http://schemas.openxmlformats.org/presentationml/2006/ole">
              <mc:AlternateContent xmlns:mc="http://schemas.openxmlformats.org/markup-compatibility/2006">
                <mc:Choice xmlns:v="urn:schemas-microsoft-com:vml" Requires="v">
                  <p:oleObj spid="_x0000_s31976" name="Equation" r:id="rId18" imgW="1841400" imgH="266400" progId="Equation.DSMT4">
                    <p:embed/>
                  </p:oleObj>
                </mc:Choice>
                <mc:Fallback>
                  <p:oleObj name="Equation" r:id="rId18" imgW="1841400" imgH="266400" progId="Equation.DSMT4">
                    <p:embed/>
                    <p:pic>
                      <p:nvPicPr>
                        <p:cNvPr id="0" name=""/>
                        <p:cNvPicPr>
                          <a:picLocks noChangeAspect="1" noChangeArrowheads="1"/>
                        </p:cNvPicPr>
                        <p:nvPr/>
                      </p:nvPicPr>
                      <p:blipFill>
                        <a:blip r:embed="rId19"/>
                        <a:srcRect/>
                        <a:stretch>
                          <a:fillRect/>
                        </a:stretch>
                      </p:blipFill>
                      <p:spPr bwMode="auto">
                        <a:xfrm>
                          <a:off x="3225800" y="2787650"/>
                          <a:ext cx="22336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6" name="Group 45"/>
          <p:cNvGrpSpPr/>
          <p:nvPr/>
        </p:nvGrpSpPr>
        <p:grpSpPr>
          <a:xfrm>
            <a:off x="4238172" y="5671458"/>
            <a:ext cx="4691038" cy="514447"/>
            <a:chOff x="4208916" y="5865917"/>
            <a:chExt cx="4691038" cy="514447"/>
          </a:xfrm>
        </p:grpSpPr>
        <p:sp>
          <p:nvSpPr>
            <p:cNvPr id="47" name="TextBox 46"/>
            <p:cNvSpPr txBox="1"/>
            <p:nvPr/>
          </p:nvSpPr>
          <p:spPr>
            <a:xfrm>
              <a:off x="4208916" y="5865917"/>
              <a:ext cx="4691038" cy="492443"/>
            </a:xfrm>
            <a:prstGeom prst="rect">
              <a:avLst/>
            </a:prstGeom>
            <a:solidFill>
              <a:srgbClr val="FF0000">
                <a:alpha val="20000"/>
              </a:srgbClr>
            </a:solidFill>
          </p:spPr>
          <p:txBody>
            <a:bodyPr wrap="square" tIns="0" bIns="0" rtlCol="0" anchor="ctr" anchorCtr="0">
              <a:spAutoFit/>
            </a:bodyPr>
            <a:lstStyle/>
            <a:p>
              <a:r>
                <a:rPr lang="en-US" altLang="zh-TW" sz="1600" dirty="0" smtClean="0"/>
                <a:t>In general, </a:t>
              </a:r>
              <a:r>
                <a:rPr lang="en-US" altLang="zh-TW" sz="1600" i="1" dirty="0" smtClean="0">
                  <a:latin typeface="Times New Roman" panose="02020603050405020304" pitchFamily="18" charset="0"/>
                  <a:cs typeface="Times New Roman" panose="02020603050405020304" pitchFamily="18" charset="0"/>
                </a:rPr>
                <a:t>x</a:t>
              </a:r>
              <a:r>
                <a:rPr lang="en-US" altLang="zh-TW" sz="1600" i="1" baseline="-25000" dirty="0" smtClean="0">
                  <a:latin typeface="Times New Roman" panose="02020603050405020304" pitchFamily="18" charset="0"/>
                  <a:cs typeface="Times New Roman" panose="02020603050405020304" pitchFamily="18" charset="0"/>
                </a:rPr>
                <a:t>k</a:t>
              </a:r>
              <a:r>
                <a:rPr lang="en-US" altLang="zh-TW" sz="1600" baseline="-25000" dirty="0" smtClean="0">
                  <a:latin typeface="Times New Roman" panose="02020603050405020304" pitchFamily="18" charset="0"/>
                  <a:cs typeface="Times New Roman" panose="02020603050405020304" pitchFamily="18" charset="0"/>
                </a:rPr>
                <a:t>+1</a:t>
              </a:r>
              <a:r>
                <a:rPr lang="en-US" altLang="zh-TW" sz="1600" dirty="0" smtClean="0"/>
                <a:t> will not land “on the grid”</a:t>
              </a:r>
            </a:p>
            <a:p>
              <a:r>
                <a:rPr lang="en-US" altLang="zh-TW" sz="1600" dirty="0" smtClean="0"/>
                <a:t>Therefore, interpolation is needed to find</a:t>
              </a:r>
              <a:endParaRPr lang="zh-TW" altLang="en-US" sz="1600" dirty="0"/>
            </a:p>
          </p:txBody>
        </p:sp>
        <p:graphicFrame>
          <p:nvGraphicFramePr>
            <p:cNvPr id="48" name="Object 47"/>
            <p:cNvGraphicFramePr>
              <a:graphicFrameLocks noChangeAspect="1"/>
            </p:cNvGraphicFramePr>
            <p:nvPr>
              <p:extLst>
                <p:ext uri="{D42A27DB-BD31-4B8C-83A1-F6EECF244321}">
                  <p14:modId xmlns:p14="http://schemas.microsoft.com/office/powerpoint/2010/main" val="1271857135"/>
                </p:ext>
              </p:extLst>
            </p:nvPr>
          </p:nvGraphicFramePr>
          <p:xfrm>
            <a:off x="8022121" y="6054632"/>
            <a:ext cx="853108" cy="325732"/>
          </p:xfrm>
          <a:graphic>
            <a:graphicData uri="http://schemas.openxmlformats.org/presentationml/2006/ole">
              <mc:AlternateContent xmlns:mc="http://schemas.openxmlformats.org/markup-compatibility/2006">
                <mc:Choice xmlns:v="urn:schemas-microsoft-com:vml" Requires="v">
                  <p:oleObj spid="_x0000_s31977" name="Equation" r:id="rId20" imgW="698400" imgH="266400" progId="Equation.DSMT4">
                    <p:embed/>
                  </p:oleObj>
                </mc:Choice>
                <mc:Fallback>
                  <p:oleObj name="Equation" r:id="rId20" imgW="698400" imgH="266400" progId="Equation.DSMT4">
                    <p:embed/>
                    <p:pic>
                      <p:nvPicPr>
                        <p:cNvPr id="0" name=""/>
                        <p:cNvPicPr/>
                        <p:nvPr/>
                      </p:nvPicPr>
                      <p:blipFill>
                        <a:blip r:embed="rId21"/>
                        <a:stretch>
                          <a:fillRect/>
                        </a:stretch>
                      </p:blipFill>
                      <p:spPr>
                        <a:xfrm>
                          <a:off x="8022121" y="6054632"/>
                          <a:ext cx="853108" cy="325732"/>
                        </a:xfrm>
                        <a:prstGeom prst="rect">
                          <a:avLst/>
                        </a:prstGeom>
                      </p:spPr>
                    </p:pic>
                  </p:oleObj>
                </mc:Fallback>
              </mc:AlternateContent>
            </a:graphicData>
          </a:graphic>
        </p:graphicFrame>
      </p:grpSp>
      <p:grpSp>
        <p:nvGrpSpPr>
          <p:cNvPr id="43" name="Group 42"/>
          <p:cNvGrpSpPr/>
          <p:nvPr/>
        </p:nvGrpSpPr>
        <p:grpSpPr>
          <a:xfrm>
            <a:off x="2603500" y="6115999"/>
            <a:ext cx="6441700" cy="544263"/>
            <a:chOff x="2368550" y="6369488"/>
            <a:chExt cx="6441700" cy="544263"/>
          </a:xfrm>
        </p:grpSpPr>
        <p:sp>
          <p:nvSpPr>
            <p:cNvPr id="45" name="TextBox 44"/>
            <p:cNvSpPr txBox="1"/>
            <p:nvPr/>
          </p:nvSpPr>
          <p:spPr>
            <a:xfrm>
              <a:off x="2368550" y="6467475"/>
              <a:ext cx="6441700" cy="446276"/>
            </a:xfrm>
            <a:prstGeom prst="rect">
              <a:avLst/>
            </a:prstGeom>
            <a:noFill/>
          </p:spPr>
          <p:txBody>
            <a:bodyPr wrap="none" rtlCol="0">
              <a:spAutoFit/>
            </a:bodyPr>
            <a:lstStyle/>
            <a:p>
              <a:r>
                <a:rPr lang="en-US" altLang="zh-TW" sz="1800" b="1" dirty="0" smtClean="0">
                  <a:solidFill>
                    <a:srgbClr val="FF0000"/>
                  </a:solidFill>
                </a:rPr>
                <a:t>Found via interpolation (MATLAB command: </a:t>
              </a:r>
              <a:r>
                <a:rPr lang="en-US" altLang="zh-TW" sz="2200" dirty="0">
                  <a:solidFill>
                    <a:srgbClr val="000000"/>
                  </a:solidFill>
                  <a:latin typeface="Courier New" panose="02070309020205020404" pitchFamily="49" charset="0"/>
                  <a:cs typeface="Courier New" panose="02070309020205020404" pitchFamily="49" charset="0"/>
                </a:rPr>
                <a:t>interp2</a:t>
              </a:r>
              <a:r>
                <a:rPr lang="en-US" altLang="zh-TW" sz="1800" b="1" dirty="0" smtClean="0">
                  <a:solidFill>
                    <a:srgbClr val="FF0000"/>
                  </a:solidFill>
                </a:rPr>
                <a:t>)</a:t>
              </a:r>
              <a:endParaRPr lang="zh-TW" altLang="en-US" sz="1800" b="1" dirty="0">
                <a:solidFill>
                  <a:srgbClr val="FF0000"/>
                </a:solidFill>
              </a:endParaRPr>
            </a:p>
          </p:txBody>
        </p:sp>
        <p:sp>
          <p:nvSpPr>
            <p:cNvPr id="44" name="Right Brace 43"/>
            <p:cNvSpPr/>
            <p:nvPr/>
          </p:nvSpPr>
          <p:spPr>
            <a:xfrm rot="5400000">
              <a:off x="3312757" y="6001999"/>
              <a:ext cx="133564" cy="868542"/>
            </a:xfrm>
            <a:prstGeom prst="rightBrace">
              <a:avLst>
                <a:gd name="adj1" fmla="val 36859"/>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800"/>
            </a:p>
          </p:txBody>
        </p:sp>
      </p:grpSp>
      <p:sp>
        <p:nvSpPr>
          <p:cNvPr id="49" name="TextBox 48"/>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312567" y="5196116"/>
            <a:ext cx="2217057" cy="590931"/>
          </a:xfrm>
          <a:prstGeom prst="rect">
            <a:avLst/>
          </a:prstGeom>
          <a:solidFill>
            <a:srgbClr val="FFFFFF">
              <a:alpha val="80000"/>
            </a:srgbClr>
          </a:solidFill>
        </p:spPr>
        <p:txBody>
          <a:bodyPr wrap="square" rtlCol="0">
            <a:spAutoFit/>
          </a:bodyPr>
          <a:lstStyle/>
          <a:p>
            <a:pPr algn="ctr">
              <a:lnSpc>
                <a:spcPct val="80000"/>
              </a:lnSpc>
            </a:pPr>
            <a:r>
              <a:rPr lang="en-US" altLang="zh-TW" sz="2000" b="1" dirty="0" smtClean="0">
                <a:latin typeface="Calibri" panose="020F0502020204030204" pitchFamily="34" charset="0"/>
              </a:rPr>
              <a:t>Calculate the cost-to-go function</a:t>
            </a:r>
            <a:endParaRPr lang="zh-TW" altLang="en-US" sz="2000" b="1" dirty="0">
              <a:latin typeface="Calibri" panose="020F0502020204030204" pitchFamily="34" charset="0"/>
            </a:endParaRPr>
          </a:p>
        </p:txBody>
      </p:sp>
    </p:spTree>
    <p:extLst>
      <p:ext uri="{BB962C8B-B14F-4D97-AF65-F5344CB8AC3E}">
        <p14:creationId xmlns:p14="http://schemas.microsoft.com/office/powerpoint/2010/main" val="5870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dissolv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508204614"/>
              </p:ext>
            </p:extLst>
          </p:nvPr>
        </p:nvGraphicFramePr>
        <p:xfrm>
          <a:off x="4905375" y="1201738"/>
          <a:ext cx="2627313" cy="4394200"/>
        </p:xfrm>
        <a:graphic>
          <a:graphicData uri="http://schemas.openxmlformats.org/presentationml/2006/ole">
            <mc:AlternateContent xmlns:mc="http://schemas.openxmlformats.org/markup-compatibility/2006">
              <mc:Choice xmlns:v="urn:schemas-microsoft-com:vml" Requires="v">
                <p:oleObj spid="_x0000_s32966" name="Visio" r:id="rId4" imgW="961943" imgH="1609740" progId="Visio.Drawing.15">
                  <p:embed/>
                </p:oleObj>
              </mc:Choice>
              <mc:Fallback>
                <p:oleObj name="Visio" r:id="rId4" imgW="961943" imgH="160974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5" y="1201738"/>
                        <a:ext cx="2627313"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ltLang="zh-TW" sz="3000" dirty="0"/>
              <a:t>Dynamic Programming Implementation</a:t>
            </a:r>
            <a:endParaRPr lang="zh-TW" altLang="en-US" sz="3000"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pPr/>
              <a:t>17</a:t>
            </a:fld>
            <a:endParaRPr lang="zh-TW" altLang="en-US"/>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40900140"/>
              </p:ext>
            </p:extLst>
          </p:nvPr>
        </p:nvGraphicFramePr>
        <p:xfrm>
          <a:off x="828675" y="1201738"/>
          <a:ext cx="2625725" cy="4394200"/>
        </p:xfrm>
        <a:graphic>
          <a:graphicData uri="http://schemas.openxmlformats.org/presentationml/2006/ole">
            <mc:AlternateContent xmlns:mc="http://schemas.openxmlformats.org/markup-compatibility/2006">
              <mc:Choice xmlns:v="urn:schemas-microsoft-com:vml" Requires="v">
                <p:oleObj spid="_x0000_s32967" name="Visio" r:id="rId7" imgW="961943" imgH="1609740" progId="Visio.Drawing.15">
                  <p:embed/>
                </p:oleObj>
              </mc:Choice>
              <mc:Fallback>
                <p:oleObj name="Visio" r:id="rId7" imgW="961943" imgH="1609740"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1201738"/>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980257576"/>
              </p:ext>
            </p:extLst>
          </p:nvPr>
        </p:nvGraphicFramePr>
        <p:xfrm>
          <a:off x="4670425" y="1077913"/>
          <a:ext cx="3041650" cy="4706937"/>
        </p:xfrm>
        <a:graphic>
          <a:graphicData uri="http://schemas.openxmlformats.org/presentationml/2006/ole">
            <mc:AlternateContent xmlns:mc="http://schemas.openxmlformats.org/markup-compatibility/2006">
              <mc:Choice xmlns:v="urn:schemas-microsoft-com:vml" Requires="v">
                <p:oleObj spid="_x0000_s32968" name="Visio" r:id="rId9" imgW="1114298" imgH="1723950" progId="Visio.Drawing.15">
                  <p:embed/>
                </p:oleObj>
              </mc:Choice>
              <mc:Fallback>
                <p:oleObj name="Visio" r:id="rId9" imgW="1114298" imgH="1723950" progId="Visio.Drawing.15">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0425" y="1077913"/>
                        <a:ext cx="3041650" cy="470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22835179"/>
              </p:ext>
            </p:extLst>
          </p:nvPr>
        </p:nvGraphicFramePr>
        <p:xfrm>
          <a:off x="284163" y="804863"/>
          <a:ext cx="8763000" cy="4732337"/>
        </p:xfrm>
        <a:graphic>
          <a:graphicData uri="http://schemas.openxmlformats.org/presentationml/2006/ole">
            <mc:AlternateContent xmlns:mc="http://schemas.openxmlformats.org/markup-compatibility/2006">
              <mc:Choice xmlns:v="urn:schemas-microsoft-com:vml" Requires="v">
                <p:oleObj spid="_x0000_s32969" name="Visio" r:id="rId12" imgW="3209990" imgH="1733670" progId="Visio.Drawing.15">
                  <p:embed/>
                </p:oleObj>
              </mc:Choice>
              <mc:Fallback>
                <p:oleObj name="Visio" r:id="rId12" imgW="3209990" imgH="1733670" progId="Visio.Drawing.15">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163" y="804863"/>
                        <a:ext cx="87630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8"/>
          <p:cNvSpPr txBox="1"/>
          <p:nvPr/>
        </p:nvSpPr>
        <p:spPr>
          <a:xfrm>
            <a:off x="926926" y="3036942"/>
            <a:ext cx="1272137"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err="1">
                <a:solidFill>
                  <a:srgbClr val="000000"/>
                </a:solidFill>
                <a:latin typeface="Times New Roman" panose="02020603050405020304" pitchFamily="18" charset="0"/>
                <a:cs typeface="Times New Roman" panose="02020603050405020304" pitchFamily="18" charset="0"/>
              </a:rPr>
              <a:t>x</a:t>
            </a:r>
            <a:r>
              <a:rPr lang="en-US" altLang="zh-TW" sz="2200" i="1" baseline="-25000" dirty="0" err="1">
                <a:solidFill>
                  <a:srgbClr val="000000"/>
                </a:solidFill>
                <a:latin typeface="Times New Roman" panose="02020603050405020304" pitchFamily="18" charset="0"/>
                <a:cs typeface="Times New Roman" panose="02020603050405020304" pitchFamily="18" charset="0"/>
              </a:rPr>
              <a:t>k</a:t>
            </a:r>
            <a:r>
              <a:rPr lang="en-US" altLang="zh-TW" sz="2200" dirty="0">
                <a:solidFill>
                  <a:srgbClr val="000000"/>
                </a:solidFill>
                <a:latin typeface="Times New Roman" panose="02020603050405020304" pitchFamily="18" charset="0"/>
                <a:cs typeface="Times New Roman" panose="02020603050405020304" pitchFamily="18" charset="0"/>
              </a:rPr>
              <a:t> = (0,0)</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883612" y="6078427"/>
            <a:ext cx="7279493" cy="400110"/>
          </a:xfrm>
          <a:prstGeom prst="rect">
            <a:avLst/>
          </a:prstGeom>
          <a:noFill/>
        </p:spPr>
        <p:txBody>
          <a:bodyPr wrap="none" rtlCol="0">
            <a:spAutoFit/>
          </a:bodyPr>
          <a:lstStyle/>
          <a:p>
            <a:pPr fontAlgn="base">
              <a:spcBef>
                <a:spcPct val="0"/>
              </a:spcBef>
              <a:spcAft>
                <a:spcPct val="0"/>
              </a:spcAft>
            </a:pPr>
            <a:r>
              <a:rPr lang="en-US" altLang="zh-TW" sz="2000" b="1" dirty="0">
                <a:solidFill>
                  <a:srgbClr val="000000"/>
                </a:solidFill>
                <a:latin typeface="Calibri" panose="020F0502020204030204" pitchFamily="34" charset="0"/>
              </a:rPr>
              <a:t>Cost-to-go is found by searching through all possible control values</a:t>
            </a:r>
            <a:endParaRPr lang="zh-TW" altLang="en-US" sz="2000" b="1" dirty="0">
              <a:solidFill>
                <a:srgbClr val="000000"/>
              </a:solidFill>
              <a:latin typeface="Calibri" panose="020F0502020204030204" pitchFamily="34" charset="0"/>
            </a:endParaRPr>
          </a:p>
        </p:txBody>
      </p:sp>
      <p:cxnSp>
        <p:nvCxnSpPr>
          <p:cNvPr id="18" name="Straight Arrow Connector 17"/>
          <p:cNvCxnSpPr>
            <a:endCxn id="19" idx="2"/>
          </p:cNvCxnSpPr>
          <p:nvPr/>
        </p:nvCxnSpPr>
        <p:spPr>
          <a:xfrm>
            <a:off x="2160304" y="3415318"/>
            <a:ext cx="3989528" cy="45329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149832" y="3795684"/>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20" name="Straight Arrow Connector 19"/>
          <p:cNvCxnSpPr/>
          <p:nvPr/>
        </p:nvCxnSpPr>
        <p:spPr>
          <a:xfrm flipV="1">
            <a:off x="2178122" y="2546190"/>
            <a:ext cx="3987193" cy="8383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149832" y="2473262"/>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sp>
        <p:nvSpPr>
          <p:cNvPr id="22" name="Oval 21"/>
          <p:cNvSpPr/>
          <p:nvPr/>
        </p:nvSpPr>
        <p:spPr>
          <a:xfrm>
            <a:off x="6149832" y="4248722"/>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23" name="Straight Arrow Connector 22"/>
          <p:cNvCxnSpPr>
            <a:endCxn id="22" idx="2"/>
          </p:cNvCxnSpPr>
          <p:nvPr/>
        </p:nvCxnSpPr>
        <p:spPr>
          <a:xfrm>
            <a:off x="2160304" y="3399629"/>
            <a:ext cx="3989528" cy="9220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2378326288"/>
              </p:ext>
            </p:extLst>
          </p:nvPr>
        </p:nvGraphicFramePr>
        <p:xfrm>
          <a:off x="574689" y="1395334"/>
          <a:ext cx="1028700" cy="274638"/>
        </p:xfrm>
        <a:graphic>
          <a:graphicData uri="http://schemas.openxmlformats.org/presentationml/2006/ole">
            <mc:AlternateContent xmlns:mc="http://schemas.openxmlformats.org/markup-compatibility/2006">
              <mc:Choice xmlns:v="urn:schemas-microsoft-com:vml" Requires="v">
                <p:oleObj spid="_x0000_s32970" name="Equation" r:id="rId14" imgW="710891" imgH="190417" progId="Equation.DSMT4">
                  <p:embed/>
                </p:oleObj>
              </mc:Choice>
              <mc:Fallback>
                <p:oleObj name="Equation" r:id="rId14" imgW="710891"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4689" y="1395334"/>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p:cNvSpPr/>
          <p:nvPr/>
        </p:nvSpPr>
        <p:spPr>
          <a:xfrm>
            <a:off x="89933" y="1689371"/>
            <a:ext cx="2109130" cy="307777"/>
          </a:xfrm>
          <a:prstGeom prst="rect">
            <a:avLst/>
          </a:prstGeom>
        </p:spPr>
        <p:txBody>
          <a:bodyPr wrap="square">
            <a:spAutoFit/>
          </a:bodyPr>
          <a:lstStyle/>
          <a:p>
            <a:pPr fontAlgn="base">
              <a:spcBef>
                <a:spcPct val="0"/>
              </a:spcBef>
              <a:spcAft>
                <a:spcPct val="0"/>
              </a:spcAft>
            </a:pPr>
            <a:r>
              <a:rPr lang="en-US" altLang="zh-TW" sz="1400" dirty="0" err="1">
                <a:solidFill>
                  <a:srgbClr val="000000"/>
                </a:solidFill>
                <a:latin typeface="Courier New" panose="02070309020205020404" pitchFamily="49" charset="0"/>
                <a:cs typeface="Courier New" panose="02070309020205020404" pitchFamily="49" charset="0"/>
              </a:rPr>
              <a:t>u_grid</a:t>
            </a:r>
            <a:r>
              <a:rPr lang="en-US" altLang="zh-TW" sz="1400" dirty="0">
                <a:solidFill>
                  <a:srgbClr val="000000"/>
                </a:solidFill>
                <a:latin typeface="Courier New" panose="02070309020205020404" pitchFamily="49" charset="0"/>
                <a:cs typeface="Courier New" panose="02070309020205020404" pitchFamily="49" charset="0"/>
              </a:rPr>
              <a:t> = -1:0.2:3;</a:t>
            </a:r>
            <a:endParaRPr lang="en-US" altLang="zh-TW" sz="1400" dirty="0">
              <a:solidFill>
                <a:srgbClr val="228B22"/>
              </a:solidFill>
              <a:latin typeface="Courier New"/>
            </a:endParaRPr>
          </a:p>
        </p:txBody>
      </p:sp>
      <p:sp>
        <p:nvSpPr>
          <p:cNvPr id="32" name="TextBox 31"/>
          <p:cNvSpPr txBox="1"/>
          <p:nvPr/>
        </p:nvSpPr>
        <p:spPr>
          <a:xfrm>
            <a:off x="319017" y="953046"/>
            <a:ext cx="1557229" cy="319446"/>
          </a:xfrm>
          <a:prstGeom prst="rect">
            <a:avLst/>
          </a:prstGeom>
          <a:noFill/>
        </p:spPr>
        <p:txBody>
          <a:bodyPr wrap="square" rtlCol="0">
            <a:spAutoFit/>
          </a:bodyPr>
          <a:lstStyle/>
          <a:p>
            <a:pPr fontAlgn="base">
              <a:lnSpc>
                <a:spcPct val="80000"/>
              </a:lnSpc>
              <a:spcBef>
                <a:spcPct val="0"/>
              </a:spcBef>
              <a:spcAft>
                <a:spcPct val="0"/>
              </a:spcAft>
            </a:pPr>
            <a:r>
              <a:rPr lang="en-US" altLang="zh-TW" sz="2400" b="1" dirty="0">
                <a:solidFill>
                  <a:srgbClr val="000000"/>
                </a:solidFill>
              </a:rPr>
              <a:t>Step N-1:</a:t>
            </a:r>
            <a:endParaRPr lang="zh-TW" altLang="en-US" sz="2400" b="1" dirty="0">
              <a:solidFill>
                <a:srgbClr val="000000"/>
              </a:solidFill>
            </a:endParaRPr>
          </a:p>
        </p:txBody>
      </p:sp>
      <p:graphicFrame>
        <p:nvGraphicFramePr>
          <p:cNvPr id="28" name="Object 27"/>
          <p:cNvGraphicFramePr>
            <a:graphicFrameLocks noChangeAspect="1"/>
          </p:cNvGraphicFramePr>
          <p:nvPr>
            <p:extLst>
              <p:ext uri="{D42A27DB-BD31-4B8C-83A1-F6EECF244321}">
                <p14:modId xmlns:p14="http://schemas.microsoft.com/office/powerpoint/2010/main" val="1898552267"/>
              </p:ext>
            </p:extLst>
          </p:nvPr>
        </p:nvGraphicFramePr>
        <p:xfrm>
          <a:off x="776288" y="5734050"/>
          <a:ext cx="3343275" cy="460375"/>
        </p:xfrm>
        <a:graphic>
          <a:graphicData uri="http://schemas.openxmlformats.org/presentationml/2006/ole">
            <mc:AlternateContent xmlns:mc="http://schemas.openxmlformats.org/markup-compatibility/2006">
              <mc:Choice xmlns:v="urn:schemas-microsoft-com:vml" Requires="v">
                <p:oleObj spid="_x0000_s32971" name="Equation" r:id="rId16" imgW="2463800" imgH="342900" progId="Equation.DSMT4">
                  <p:embed/>
                </p:oleObj>
              </mc:Choice>
              <mc:Fallback>
                <p:oleObj name="Equation" r:id="rId16" imgW="2463800" imgH="3429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6288" y="5734050"/>
                        <a:ext cx="334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TextBox 32"/>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34" name="TextBox 33"/>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36" name="Oval 35"/>
          <p:cNvSpPr/>
          <p:nvPr/>
        </p:nvSpPr>
        <p:spPr>
          <a:xfrm>
            <a:off x="6149832" y="2876649"/>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cxnSp>
        <p:nvCxnSpPr>
          <p:cNvPr id="37" name="Straight Arrow Connector 36"/>
          <p:cNvCxnSpPr/>
          <p:nvPr/>
        </p:nvCxnSpPr>
        <p:spPr>
          <a:xfrm flipV="1">
            <a:off x="2174011" y="2949576"/>
            <a:ext cx="3975821" cy="43497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149832" y="3327441"/>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9" name="Straight Arrow Connector 38"/>
          <p:cNvCxnSpPr/>
          <p:nvPr/>
        </p:nvCxnSpPr>
        <p:spPr>
          <a:xfrm>
            <a:off x="2178122" y="3397701"/>
            <a:ext cx="400501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178122" y="3400368"/>
            <a:ext cx="3943186" cy="472448"/>
            <a:chOff x="2183414" y="3332663"/>
            <a:chExt cx="3943186" cy="472448"/>
          </a:xfrm>
        </p:grpSpPr>
        <p:cxnSp>
          <p:nvCxnSpPr>
            <p:cNvPr id="26" name="Straight Arrow Connector 25"/>
            <p:cNvCxnSpPr/>
            <p:nvPr/>
          </p:nvCxnSpPr>
          <p:spPr>
            <a:xfrm>
              <a:off x="2183414" y="3332663"/>
              <a:ext cx="3943186" cy="472448"/>
            </a:xfrm>
            <a:prstGeom prst="straightConnector1">
              <a:avLst/>
            </a:prstGeom>
            <a:ln w="76200">
              <a:solidFill>
                <a:srgbClr val="99FF33"/>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598226374"/>
                </p:ext>
              </p:extLst>
            </p:nvPr>
          </p:nvGraphicFramePr>
          <p:xfrm>
            <a:off x="4034785" y="3369802"/>
            <a:ext cx="720725" cy="392113"/>
          </p:xfrm>
          <a:graphic>
            <a:graphicData uri="http://schemas.openxmlformats.org/presentationml/2006/ole">
              <mc:AlternateContent xmlns:mc="http://schemas.openxmlformats.org/markup-compatibility/2006">
                <mc:Choice xmlns:v="urn:schemas-microsoft-com:vml" Requires="v">
                  <p:oleObj spid="_x0000_s32972" name="Equation" r:id="rId18" imgW="482400" imgH="266400" progId="Equation.DSMT4">
                    <p:embed/>
                  </p:oleObj>
                </mc:Choice>
                <mc:Fallback>
                  <p:oleObj name="Equation" r:id="rId18" imgW="482400" imgH="266400" progId="Equation.DSMT4">
                    <p:embed/>
                    <p:pic>
                      <p:nvPicPr>
                        <p:cNvPr id="0" name=""/>
                        <p:cNvPicPr>
                          <a:picLocks noChangeAspect="1" noChangeArrowheads="1"/>
                        </p:cNvPicPr>
                        <p:nvPr/>
                      </p:nvPicPr>
                      <p:blipFill>
                        <a:blip r:embed="rId19"/>
                        <a:srcRect/>
                        <a:stretch>
                          <a:fillRect/>
                        </a:stretch>
                      </p:blipFill>
                      <p:spPr bwMode="auto">
                        <a:xfrm>
                          <a:off x="4034785" y="3369802"/>
                          <a:ext cx="720725" cy="392113"/>
                        </a:xfrm>
                        <a:prstGeom prst="rect">
                          <a:avLst/>
                        </a:prstGeom>
                        <a:noFill/>
                        <a:ln>
                          <a:noFill/>
                        </a:ln>
                        <a:extLst/>
                      </p:spPr>
                    </p:pic>
                  </p:oleObj>
                </mc:Fallback>
              </mc:AlternateContent>
            </a:graphicData>
          </a:graphic>
        </p:graphicFrame>
      </p:grpSp>
      <p:sp>
        <p:nvSpPr>
          <p:cNvPr id="42" name="Oval 41"/>
          <p:cNvSpPr/>
          <p:nvPr/>
        </p:nvSpPr>
        <p:spPr>
          <a:xfrm>
            <a:off x="2071687" y="3327191"/>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75379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077373523"/>
              </p:ext>
            </p:extLst>
          </p:nvPr>
        </p:nvGraphicFramePr>
        <p:xfrm>
          <a:off x="4905826" y="1202093"/>
          <a:ext cx="2626104" cy="4394590"/>
        </p:xfrm>
        <a:graphic>
          <a:graphicData uri="http://schemas.openxmlformats.org/presentationml/2006/ole">
            <mc:AlternateContent xmlns:mc="http://schemas.openxmlformats.org/markup-compatibility/2006">
              <mc:Choice xmlns:v="urn:schemas-microsoft-com:vml" Requires="v">
                <p:oleObj spid="_x0000_s33962" name="Visio" r:id="rId5" imgW="961943" imgH="1609740" progId="Visio.Drawing.15">
                  <p:embed/>
                </p:oleObj>
              </mc:Choice>
              <mc:Fallback>
                <p:oleObj name="Visio" r:id="rId5" imgW="961943" imgH="1609740" progId="Visio.Drawing.15">
                  <p:embed/>
                  <p:pic>
                    <p:nvPicPr>
                      <p:cNvPr id="0" name=""/>
                      <p:cNvPicPr/>
                      <p:nvPr/>
                    </p:nvPicPr>
                    <p:blipFill>
                      <a:blip r:embed="rId6"/>
                      <a:stretch>
                        <a:fillRect/>
                      </a:stretch>
                    </p:blipFill>
                    <p:spPr>
                      <a:xfrm>
                        <a:off x="4905826" y="1202093"/>
                        <a:ext cx="2626104" cy="439459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359705068"/>
              </p:ext>
            </p:extLst>
          </p:nvPr>
        </p:nvGraphicFramePr>
        <p:xfrm>
          <a:off x="4670332" y="1078187"/>
          <a:ext cx="3042034" cy="4706384"/>
        </p:xfrm>
        <a:graphic>
          <a:graphicData uri="http://schemas.openxmlformats.org/presentationml/2006/ole">
            <mc:AlternateContent xmlns:mc="http://schemas.openxmlformats.org/markup-compatibility/2006">
              <mc:Choice xmlns:v="urn:schemas-microsoft-com:vml" Requires="v">
                <p:oleObj spid="_x0000_s33963" name="Visio" r:id="rId8" imgW="1114298" imgH="1723950" progId="Visio.Drawing.15">
                  <p:embed/>
                </p:oleObj>
              </mc:Choice>
              <mc:Fallback>
                <p:oleObj name="Visio" r:id="rId8" imgW="1114298" imgH="1723950" progId="Visio.Drawing.15">
                  <p:embed/>
                  <p:pic>
                    <p:nvPicPr>
                      <p:cNvPr id="0" name=""/>
                      <p:cNvPicPr/>
                      <p:nvPr/>
                    </p:nvPicPr>
                    <p:blipFill>
                      <a:blip r:embed="rId9"/>
                      <a:stretch>
                        <a:fillRect/>
                      </a:stretch>
                    </p:blipFill>
                    <p:spPr>
                      <a:xfrm>
                        <a:off x="4670332" y="1078187"/>
                        <a:ext cx="3042034" cy="470638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86170686"/>
              </p:ext>
            </p:extLst>
          </p:nvPr>
        </p:nvGraphicFramePr>
        <p:xfrm>
          <a:off x="283821" y="804636"/>
          <a:ext cx="8763273" cy="4732919"/>
        </p:xfrm>
        <a:graphic>
          <a:graphicData uri="http://schemas.openxmlformats.org/presentationml/2006/ole">
            <mc:AlternateContent xmlns:mc="http://schemas.openxmlformats.org/markup-compatibility/2006">
              <mc:Choice xmlns:v="urn:schemas-microsoft-com:vml" Requires="v">
                <p:oleObj spid="_x0000_s33964" name="Visio" r:id="rId11" imgW="3209990" imgH="1733670" progId="Visio.Drawing.15">
                  <p:embed/>
                </p:oleObj>
              </mc:Choice>
              <mc:Fallback>
                <p:oleObj name="Visio" r:id="rId11" imgW="3209990" imgH="1733670" progId="Visio.Drawing.15">
                  <p:embed/>
                  <p:pic>
                    <p:nvPicPr>
                      <p:cNvPr id="0" name=""/>
                      <p:cNvPicPr/>
                      <p:nvPr/>
                    </p:nvPicPr>
                    <p:blipFill>
                      <a:blip r:embed="rId12"/>
                      <a:stretch>
                        <a:fillRect/>
                      </a:stretch>
                    </p:blipFill>
                    <p:spPr>
                      <a:xfrm>
                        <a:off x="283821" y="804636"/>
                        <a:ext cx="8763273" cy="473291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24958722"/>
              </p:ext>
            </p:extLst>
          </p:nvPr>
        </p:nvGraphicFramePr>
        <p:xfrm>
          <a:off x="828261" y="1202093"/>
          <a:ext cx="2625725" cy="4394200"/>
        </p:xfrm>
        <a:graphic>
          <a:graphicData uri="http://schemas.openxmlformats.org/presentationml/2006/ole">
            <mc:AlternateContent xmlns:mc="http://schemas.openxmlformats.org/markup-compatibility/2006">
              <mc:Choice xmlns:v="urn:schemas-microsoft-com:vml" Requires="v">
                <p:oleObj spid="_x0000_s33965" name="Visio" r:id="rId14" imgW="961943" imgH="1609740" progId="Visio.Drawing.15">
                  <p:embed/>
                </p:oleObj>
              </mc:Choice>
              <mc:Fallback>
                <p:oleObj name="Visio" r:id="rId14" imgW="961943" imgH="1609740"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261" y="1202093"/>
                        <a:ext cx="2625725"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itle 8"/>
          <p:cNvSpPr>
            <a:spLocks noGrp="1"/>
          </p:cNvSpPr>
          <p:nvPr>
            <p:ph type="title"/>
          </p:nvPr>
        </p:nvSpPr>
        <p:spPr/>
        <p:txBody>
          <a:bodyPr>
            <a:noAutofit/>
          </a:bodyPr>
          <a:lstStyle/>
          <a:p>
            <a:r>
              <a:rPr lang="en-US" altLang="zh-TW" sz="3000" dirty="0"/>
              <a:t>Dynamic Programming Implementation</a:t>
            </a:r>
            <a:endParaRPr lang="zh-TW" altLang="en-US" sz="3000" dirty="0"/>
          </a:p>
        </p:txBody>
      </p:sp>
      <p:sp>
        <p:nvSpPr>
          <p:cNvPr id="12" name="TextBox 11"/>
          <p:cNvSpPr txBox="1"/>
          <p:nvPr/>
        </p:nvSpPr>
        <p:spPr>
          <a:xfrm>
            <a:off x="7047009" y="890416"/>
            <a:ext cx="808456"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endParaRPr lang="zh-TW" altLang="en-US" sz="2200" i="1" dirty="0">
              <a:solidFill>
                <a:srgbClr val="0000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2895580" y="921066"/>
            <a:ext cx="1099121"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a:solidFill>
                  <a:srgbClr val="000000"/>
                </a:solidFill>
                <a:latin typeface="Times New Roman" panose="02020603050405020304" pitchFamily="18" charset="0"/>
                <a:cs typeface="Times New Roman" panose="02020603050405020304" pitchFamily="18" charset="0"/>
              </a:rPr>
              <a:t>k </a:t>
            </a:r>
            <a:r>
              <a:rPr lang="en-US" altLang="zh-TW" sz="2200" dirty="0">
                <a:solidFill>
                  <a:srgbClr val="000000"/>
                </a:solidFill>
                <a:latin typeface="Times New Roman" panose="02020603050405020304" pitchFamily="18" charset="0"/>
                <a:cs typeface="Times New Roman" panose="02020603050405020304" pitchFamily="18" charset="0"/>
              </a:rPr>
              <a:t>= </a:t>
            </a:r>
            <a:r>
              <a:rPr lang="en-US" altLang="zh-TW" sz="2200" i="1" dirty="0">
                <a:solidFill>
                  <a:srgbClr val="000000"/>
                </a:solidFill>
                <a:latin typeface="Times New Roman" panose="02020603050405020304" pitchFamily="18" charset="0"/>
                <a:cs typeface="Times New Roman" panose="02020603050405020304" pitchFamily="18" charset="0"/>
              </a:rPr>
              <a:t>N</a:t>
            </a:r>
            <a:r>
              <a:rPr lang="en-US" altLang="zh-TW" sz="2200" dirty="0">
                <a:solidFill>
                  <a:srgbClr val="000000"/>
                </a:solidFill>
                <a:latin typeface="Times New Roman" panose="02020603050405020304" pitchFamily="18" charset="0"/>
                <a:cs typeface="Times New Roman" panose="02020603050405020304" pitchFamily="18" charset="0"/>
              </a:rPr>
              <a:t>-1</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graphicFrame>
        <p:nvGraphicFramePr>
          <p:cNvPr id="23" name="Object 22"/>
          <p:cNvGraphicFramePr>
            <a:graphicFrameLocks noChangeAspect="1"/>
          </p:cNvGraphicFramePr>
          <p:nvPr>
            <p:extLst>
              <p:ext uri="{D42A27DB-BD31-4B8C-83A1-F6EECF244321}">
                <p14:modId xmlns:p14="http://schemas.microsoft.com/office/powerpoint/2010/main" val="1562817504"/>
              </p:ext>
            </p:extLst>
          </p:nvPr>
        </p:nvGraphicFramePr>
        <p:xfrm>
          <a:off x="6043273" y="5070987"/>
          <a:ext cx="774700" cy="369887"/>
        </p:xfrm>
        <a:graphic>
          <a:graphicData uri="http://schemas.openxmlformats.org/presentationml/2006/ole">
            <mc:AlternateContent xmlns:mc="http://schemas.openxmlformats.org/markup-compatibility/2006">
              <mc:Choice xmlns:v="urn:schemas-microsoft-com:vml" Requires="v">
                <p:oleObj spid="_x0000_s33966" name="Equation" r:id="rId15" imgW="558720" imgH="266400" progId="Equation.DSMT4">
                  <p:embed/>
                </p:oleObj>
              </mc:Choice>
              <mc:Fallback>
                <p:oleObj name="Equation" r:id="rId15" imgW="558720" imgH="266400" progId="Equation.DSMT4">
                  <p:embed/>
                  <p:pic>
                    <p:nvPicPr>
                      <p:cNvPr id="0" name=""/>
                      <p:cNvPicPr>
                        <a:picLocks noChangeAspect="1" noChangeArrowheads="1"/>
                      </p:cNvPicPr>
                      <p:nvPr/>
                    </p:nvPicPr>
                    <p:blipFill>
                      <a:blip r:embed="rId16"/>
                      <a:srcRect/>
                      <a:stretch>
                        <a:fillRect/>
                      </a:stretch>
                    </p:blipFill>
                    <p:spPr bwMode="auto">
                      <a:xfrm>
                        <a:off x="6043273" y="5070987"/>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Box 27"/>
          <p:cNvSpPr txBox="1"/>
          <p:nvPr/>
        </p:nvSpPr>
        <p:spPr>
          <a:xfrm>
            <a:off x="1240078" y="2874507"/>
            <a:ext cx="1458808" cy="363176"/>
          </a:xfrm>
          <a:prstGeom prst="rect">
            <a:avLst/>
          </a:prstGeom>
          <a:noFill/>
        </p:spPr>
        <p:txBody>
          <a:bodyPr wrap="square" rtlCol="0">
            <a:spAutoFit/>
          </a:bodyPr>
          <a:lstStyle/>
          <a:p>
            <a:pPr algn="ctr" fontAlgn="base">
              <a:lnSpc>
                <a:spcPct val="80000"/>
              </a:lnSpc>
              <a:spcBef>
                <a:spcPct val="0"/>
              </a:spcBef>
              <a:spcAft>
                <a:spcPct val="0"/>
              </a:spcAft>
            </a:pPr>
            <a:r>
              <a:rPr lang="en-US" altLang="zh-TW" sz="2200" i="1" dirty="0" err="1">
                <a:solidFill>
                  <a:srgbClr val="000000"/>
                </a:solidFill>
                <a:latin typeface="Times New Roman" panose="02020603050405020304" pitchFamily="18" charset="0"/>
                <a:cs typeface="Times New Roman" panose="02020603050405020304" pitchFamily="18" charset="0"/>
              </a:rPr>
              <a:t>x</a:t>
            </a:r>
            <a:r>
              <a:rPr lang="en-US" altLang="zh-TW" sz="2200" i="1" baseline="-25000" dirty="0" err="1">
                <a:solidFill>
                  <a:srgbClr val="000000"/>
                </a:solidFill>
                <a:latin typeface="Times New Roman" panose="02020603050405020304" pitchFamily="18" charset="0"/>
                <a:cs typeface="Times New Roman" panose="02020603050405020304" pitchFamily="18" charset="0"/>
              </a:rPr>
              <a:t>k</a:t>
            </a:r>
            <a:r>
              <a:rPr lang="en-US" altLang="zh-TW" sz="2200" dirty="0">
                <a:solidFill>
                  <a:srgbClr val="000000"/>
                </a:solidFill>
                <a:latin typeface="Times New Roman" panose="02020603050405020304" pitchFamily="18" charset="0"/>
                <a:cs typeface="Times New Roman" panose="02020603050405020304" pitchFamily="18" charset="0"/>
              </a:rPr>
              <a:t> = (0.5,0)</a:t>
            </a:r>
            <a:endParaRPr lang="zh-TW" altLang="en-US" sz="2200" dirty="0">
              <a:solidFill>
                <a:srgbClr val="000000"/>
              </a:solidFill>
              <a:latin typeface="Times New Roman" panose="02020603050405020304" pitchFamily="18" charset="0"/>
              <a:cs typeface="Times New Roman" panose="02020603050405020304" pitchFamily="18" charset="0"/>
            </a:endParaRPr>
          </a:p>
        </p:txBody>
      </p:sp>
      <p:sp>
        <p:nvSpPr>
          <p:cNvPr id="29" name="Oval 28"/>
          <p:cNvSpPr/>
          <p:nvPr/>
        </p:nvSpPr>
        <p:spPr>
          <a:xfrm>
            <a:off x="2669785" y="2973851"/>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10" name="Straight Arrow Connector 9"/>
          <p:cNvCxnSpPr>
            <a:stCxn id="29" idx="6"/>
            <a:endCxn id="21" idx="2"/>
          </p:cNvCxnSpPr>
          <p:nvPr/>
        </p:nvCxnSpPr>
        <p:spPr>
          <a:xfrm flipV="1">
            <a:off x="2807898" y="2594853"/>
            <a:ext cx="4054131" cy="4519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862029" y="2521926"/>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20" name="Straight Arrow Connector 19"/>
          <p:cNvCxnSpPr>
            <a:endCxn id="22" idx="2"/>
          </p:cNvCxnSpPr>
          <p:nvPr/>
        </p:nvCxnSpPr>
        <p:spPr>
          <a:xfrm>
            <a:off x="2807898" y="3046779"/>
            <a:ext cx="3835290" cy="879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643188" y="3061842"/>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24" name="Straight Arrow Connector 23"/>
          <p:cNvCxnSpPr>
            <a:stCxn id="29" idx="6"/>
            <a:endCxn id="25" idx="2"/>
          </p:cNvCxnSpPr>
          <p:nvPr/>
        </p:nvCxnSpPr>
        <p:spPr>
          <a:xfrm>
            <a:off x="2807898" y="3046778"/>
            <a:ext cx="3777905" cy="61096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585803" y="3584816"/>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26" name="Straight Arrow Connector 25"/>
          <p:cNvCxnSpPr>
            <a:endCxn id="32" idx="2"/>
          </p:cNvCxnSpPr>
          <p:nvPr/>
        </p:nvCxnSpPr>
        <p:spPr>
          <a:xfrm flipV="1">
            <a:off x="2807898" y="2030533"/>
            <a:ext cx="4144623" cy="99929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952521" y="1957606"/>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sp>
        <p:nvSpPr>
          <p:cNvPr id="33" name="Oval 32"/>
          <p:cNvSpPr/>
          <p:nvPr/>
        </p:nvSpPr>
        <p:spPr>
          <a:xfrm>
            <a:off x="6516746" y="4054518"/>
            <a:ext cx="138113" cy="14585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TW" altLang="en-US" sz="2400">
              <a:solidFill>
                <a:srgbClr val="FFFFFF"/>
              </a:solidFill>
            </a:endParaRPr>
          </a:p>
        </p:txBody>
      </p:sp>
      <p:cxnSp>
        <p:nvCxnSpPr>
          <p:cNvPr id="34" name="Straight Arrow Connector 33"/>
          <p:cNvCxnSpPr>
            <a:stCxn id="29" idx="6"/>
            <a:endCxn id="33" idx="2"/>
          </p:cNvCxnSpPr>
          <p:nvPr/>
        </p:nvCxnSpPr>
        <p:spPr>
          <a:xfrm>
            <a:off x="2807898" y="3046778"/>
            <a:ext cx="3708848" cy="108066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19017" y="953046"/>
            <a:ext cx="1557229" cy="319446"/>
          </a:xfrm>
          <a:prstGeom prst="rect">
            <a:avLst/>
          </a:prstGeom>
          <a:noFill/>
        </p:spPr>
        <p:txBody>
          <a:bodyPr wrap="square" rtlCol="0">
            <a:spAutoFit/>
          </a:bodyPr>
          <a:lstStyle/>
          <a:p>
            <a:pPr fontAlgn="base">
              <a:lnSpc>
                <a:spcPct val="80000"/>
              </a:lnSpc>
              <a:spcBef>
                <a:spcPct val="0"/>
              </a:spcBef>
              <a:spcAft>
                <a:spcPct val="0"/>
              </a:spcAft>
            </a:pPr>
            <a:r>
              <a:rPr lang="en-US" altLang="zh-TW" sz="2400" b="1" dirty="0">
                <a:solidFill>
                  <a:srgbClr val="000000"/>
                </a:solidFill>
              </a:rPr>
              <a:t>Step N-1:</a:t>
            </a:r>
            <a:endParaRPr lang="zh-TW" altLang="en-US" sz="2400" b="1" dirty="0">
              <a:solidFill>
                <a:srgbClr val="000000"/>
              </a:solidFill>
            </a:endParaRPr>
          </a:p>
        </p:txBody>
      </p:sp>
      <p:sp>
        <p:nvSpPr>
          <p:cNvPr id="31" name="Rectangle 30"/>
          <p:cNvSpPr/>
          <p:nvPr/>
        </p:nvSpPr>
        <p:spPr>
          <a:xfrm>
            <a:off x="4038419" y="1551584"/>
            <a:ext cx="2109130" cy="307777"/>
          </a:xfrm>
          <a:prstGeom prst="rect">
            <a:avLst/>
          </a:prstGeom>
        </p:spPr>
        <p:txBody>
          <a:bodyPr wrap="square">
            <a:spAutoFit/>
          </a:bodyPr>
          <a:lstStyle/>
          <a:p>
            <a:pPr fontAlgn="base">
              <a:spcBef>
                <a:spcPct val="0"/>
              </a:spcBef>
              <a:spcAft>
                <a:spcPct val="0"/>
              </a:spcAft>
            </a:pPr>
            <a:r>
              <a:rPr lang="en-US" altLang="zh-TW" sz="1400" dirty="0" err="1">
                <a:solidFill>
                  <a:srgbClr val="000000"/>
                </a:solidFill>
                <a:latin typeface="Courier New" panose="02070309020205020404" pitchFamily="49" charset="0"/>
                <a:cs typeface="Courier New" panose="02070309020205020404" pitchFamily="49" charset="0"/>
              </a:rPr>
              <a:t>u_grid</a:t>
            </a:r>
            <a:r>
              <a:rPr lang="en-US" altLang="zh-TW" sz="1400" dirty="0">
                <a:solidFill>
                  <a:srgbClr val="000000"/>
                </a:solidFill>
                <a:latin typeface="Courier New" panose="02070309020205020404" pitchFamily="49" charset="0"/>
                <a:cs typeface="Courier New" panose="02070309020205020404" pitchFamily="49" charset="0"/>
              </a:rPr>
              <a:t> = -1:0.2:3;</a:t>
            </a:r>
            <a:endParaRPr lang="en-US" altLang="zh-TW" sz="1400" dirty="0">
              <a:solidFill>
                <a:srgbClr val="228B22"/>
              </a:solidFill>
              <a:latin typeface="Courier New"/>
            </a:endParaRPr>
          </a:p>
        </p:txBody>
      </p:sp>
      <p:sp>
        <p:nvSpPr>
          <p:cNvPr id="38" name="Rectangle 37"/>
          <p:cNvSpPr/>
          <p:nvPr/>
        </p:nvSpPr>
        <p:spPr>
          <a:xfrm>
            <a:off x="4038419" y="972572"/>
            <a:ext cx="2109130" cy="307777"/>
          </a:xfrm>
          <a:prstGeom prst="rect">
            <a:avLst/>
          </a:prstGeom>
        </p:spPr>
        <p:txBody>
          <a:bodyPr wrap="square">
            <a:spAutoFit/>
          </a:bodyPr>
          <a:lstStyle/>
          <a:p>
            <a:pPr fontAlgn="base">
              <a:spcBef>
                <a:spcPct val="0"/>
              </a:spcBef>
              <a:spcAft>
                <a:spcPct val="0"/>
              </a:spcAft>
            </a:pPr>
            <a:r>
              <a:rPr lang="en-US" altLang="zh-TW" sz="1400" dirty="0">
                <a:solidFill>
                  <a:srgbClr val="000000"/>
                </a:solidFill>
                <a:latin typeface="Courier New" panose="02070309020205020404" pitchFamily="49" charset="0"/>
                <a:cs typeface="Courier New" panose="02070309020205020404" pitchFamily="49" charset="0"/>
              </a:rPr>
              <a:t>x1_grid = -1:0.5:1;</a:t>
            </a:r>
            <a:endParaRPr lang="en-US" altLang="zh-TW" sz="1400" dirty="0">
              <a:solidFill>
                <a:srgbClr val="228B22"/>
              </a:solidFill>
              <a:latin typeface="Courier New"/>
            </a:endParaRPr>
          </a:p>
        </p:txBody>
      </p:sp>
      <p:sp>
        <p:nvSpPr>
          <p:cNvPr id="39" name="Rectangle 38"/>
          <p:cNvSpPr/>
          <p:nvPr/>
        </p:nvSpPr>
        <p:spPr>
          <a:xfrm>
            <a:off x="4038419" y="1262078"/>
            <a:ext cx="2109130" cy="307777"/>
          </a:xfrm>
          <a:prstGeom prst="rect">
            <a:avLst/>
          </a:prstGeom>
        </p:spPr>
        <p:txBody>
          <a:bodyPr wrap="square">
            <a:spAutoFit/>
          </a:bodyPr>
          <a:lstStyle/>
          <a:p>
            <a:pPr fontAlgn="base">
              <a:spcBef>
                <a:spcPct val="0"/>
              </a:spcBef>
              <a:spcAft>
                <a:spcPct val="0"/>
              </a:spcAft>
            </a:pPr>
            <a:r>
              <a:rPr lang="en-US" altLang="zh-TW" sz="1400" dirty="0">
                <a:solidFill>
                  <a:srgbClr val="000000"/>
                </a:solidFill>
                <a:latin typeface="Courier New" panose="02070309020205020404" pitchFamily="49" charset="0"/>
                <a:cs typeface="Courier New" panose="02070309020205020404" pitchFamily="49" charset="0"/>
              </a:rPr>
              <a:t>x2_grid = -1:0.5:1;</a:t>
            </a:r>
            <a:endParaRPr lang="en-US" altLang="zh-TW" sz="1400" dirty="0">
              <a:solidFill>
                <a:srgbClr val="228B22"/>
              </a:solidFill>
              <a:latin typeface="Courier New"/>
            </a:endParaRPr>
          </a:p>
        </p:txBody>
      </p:sp>
      <p:sp>
        <p:nvSpPr>
          <p:cNvPr id="40" name="TextBox 39"/>
          <p:cNvSpPr txBox="1"/>
          <p:nvPr/>
        </p:nvSpPr>
        <p:spPr>
          <a:xfrm>
            <a:off x="883612" y="6078427"/>
            <a:ext cx="6660862" cy="400110"/>
          </a:xfrm>
          <a:prstGeom prst="rect">
            <a:avLst/>
          </a:prstGeom>
          <a:noFill/>
        </p:spPr>
        <p:txBody>
          <a:bodyPr wrap="none" rtlCol="0">
            <a:spAutoFit/>
          </a:bodyPr>
          <a:lstStyle/>
          <a:p>
            <a:pPr fontAlgn="base">
              <a:spcBef>
                <a:spcPct val="0"/>
              </a:spcBef>
              <a:spcAft>
                <a:spcPct val="0"/>
              </a:spcAft>
            </a:pPr>
            <a:r>
              <a:rPr lang="en-US" altLang="zh-TW" sz="2000" b="1" dirty="0">
                <a:solidFill>
                  <a:srgbClr val="000000"/>
                </a:solidFill>
                <a:latin typeface="Calibri" panose="020F0502020204030204" pitchFamily="34" charset="0"/>
              </a:rPr>
              <a:t>Cost-to-go function is calculated for all state grids at Step N-1</a:t>
            </a:r>
            <a:endParaRPr lang="zh-TW" altLang="en-US" sz="2000" b="1" dirty="0">
              <a:solidFill>
                <a:srgbClr val="000000"/>
              </a:solidFill>
              <a:latin typeface="Calibri" panose="020F0502020204030204" pitchFamily="34" charset="0"/>
            </a:endParaRPr>
          </a:p>
        </p:txBody>
      </p:sp>
      <p:sp>
        <p:nvSpPr>
          <p:cNvPr id="2" name="Footer Placeholder 1"/>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pPr/>
              <a:t>18</a:t>
            </a:fld>
            <a:endParaRPr lang="zh-TW"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1333093280"/>
              </p:ext>
            </p:extLst>
          </p:nvPr>
        </p:nvGraphicFramePr>
        <p:xfrm>
          <a:off x="776288" y="5734050"/>
          <a:ext cx="3343275" cy="460375"/>
        </p:xfrm>
        <a:graphic>
          <a:graphicData uri="http://schemas.openxmlformats.org/presentationml/2006/ole">
            <mc:AlternateContent xmlns:mc="http://schemas.openxmlformats.org/markup-compatibility/2006">
              <mc:Choice xmlns:v="urn:schemas-microsoft-com:vml" Requires="v">
                <p:oleObj spid="_x0000_s33967" name="Equation" r:id="rId17" imgW="2463800" imgH="342900" progId="Equation.DSMT4">
                  <p:embed/>
                </p:oleObj>
              </mc:Choice>
              <mc:Fallback>
                <p:oleObj name="Equation" r:id="rId17" imgW="2463800" imgH="3429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6288" y="5734050"/>
                        <a:ext cx="3343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73470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a:t>Dynamic </a:t>
            </a:r>
            <a:r>
              <a:rPr lang="en-US" altLang="zh-TW" dirty="0" smtClean="0"/>
              <a:t>Programming </a:t>
            </a:r>
            <a:r>
              <a:rPr lang="en-US" altLang="zh-TW" dirty="0"/>
              <a:t>Algorithm</a:t>
            </a:r>
            <a:endParaRPr lang="zh-TW" altLang="en-US" dirty="0"/>
          </a:p>
        </p:txBody>
      </p:sp>
      <p:sp>
        <p:nvSpPr>
          <p:cNvPr id="4" name="Content Placeholder 2"/>
          <p:cNvSpPr txBox="1">
            <a:spLocks/>
          </p:cNvSpPr>
          <p:nvPr/>
        </p:nvSpPr>
        <p:spPr>
          <a:xfrm>
            <a:off x="342900" y="1247775"/>
            <a:ext cx="8229600" cy="593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r>
              <a:rPr lang="en-US" altLang="zh-TW" sz="2400" dirty="0" smtClean="0">
                <a:solidFill>
                  <a:srgbClr val="0000FF"/>
                </a:solidFill>
                <a:latin typeface="+mj-lt"/>
                <a:cs typeface="Arial" charset="0"/>
              </a:rPr>
              <a:t>State and control values are quantized into finite grids</a:t>
            </a:r>
          </a:p>
        </p:txBody>
      </p:sp>
      <p:sp>
        <p:nvSpPr>
          <p:cNvPr id="5" name="Content Placeholder 2"/>
          <p:cNvSpPr txBox="1">
            <a:spLocks/>
          </p:cNvSpPr>
          <p:nvPr/>
        </p:nvSpPr>
        <p:spPr>
          <a:xfrm>
            <a:off x="342900" y="1946275"/>
            <a:ext cx="8229600" cy="5937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r>
              <a:rPr lang="en-US" altLang="zh-TW" sz="2400" dirty="0">
                <a:solidFill>
                  <a:srgbClr val="0000FF"/>
                </a:solidFill>
                <a:latin typeface="+mj-lt"/>
                <a:cs typeface="Arial" charset="0"/>
              </a:rPr>
              <a:t>Solve recursive equation backwards in </a:t>
            </a:r>
            <a:r>
              <a:rPr lang="en-US" altLang="zh-TW" sz="2400" dirty="0" smtClean="0">
                <a:solidFill>
                  <a:srgbClr val="0000FF"/>
                </a:solidFill>
                <a:latin typeface="+mj-lt"/>
                <a:cs typeface="Arial" charset="0"/>
              </a:rPr>
              <a:t>time</a:t>
            </a:r>
            <a:endParaRPr lang="zh-TW" altLang="en-US" sz="2400" dirty="0">
              <a:latin typeface="+mj-lt"/>
            </a:endParaRPr>
          </a:p>
        </p:txBody>
      </p:sp>
      <p:sp>
        <p:nvSpPr>
          <p:cNvPr id="6" name="TextBox 5"/>
          <p:cNvSpPr txBox="1"/>
          <p:nvPr/>
        </p:nvSpPr>
        <p:spPr>
          <a:xfrm>
            <a:off x="2611255" y="2473107"/>
            <a:ext cx="941733" cy="400110"/>
          </a:xfrm>
          <a:prstGeom prst="rect">
            <a:avLst/>
          </a:prstGeom>
          <a:noFill/>
        </p:spPr>
        <p:txBody>
          <a:bodyPr wrap="none" rtlCol="0">
            <a:spAutoFit/>
          </a:bodyPr>
          <a:lstStyle/>
          <a:p>
            <a:pPr algn="r"/>
            <a:r>
              <a:rPr lang="en-US" altLang="zh-TW" sz="2000" dirty="0" smtClean="0"/>
              <a:t>Step </a:t>
            </a:r>
            <a:r>
              <a:rPr lang="en-US" altLang="zh-TW" sz="2000" i="1" dirty="0" smtClean="0"/>
              <a:t>N</a:t>
            </a:r>
            <a:r>
              <a:rPr lang="en-US" altLang="zh-TW" sz="2000" dirty="0" smtClean="0"/>
              <a:t>:</a:t>
            </a:r>
            <a:endParaRPr lang="zh-TW" altLang="en-US"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1524068852"/>
              </p:ext>
            </p:extLst>
          </p:nvPr>
        </p:nvGraphicFramePr>
        <p:xfrm>
          <a:off x="3565688" y="2514442"/>
          <a:ext cx="1555750" cy="320675"/>
        </p:xfrm>
        <a:graphic>
          <a:graphicData uri="http://schemas.openxmlformats.org/presentationml/2006/ole">
            <mc:AlternateContent xmlns:mc="http://schemas.openxmlformats.org/markup-compatibility/2006">
              <mc:Choice xmlns:v="urn:schemas-microsoft-com:vml" Requires="v">
                <p:oleObj spid="_x0000_s14461" name="Equation" r:id="rId3" imgW="1282680" imgH="266400" progId="Equation.DSMT4">
                  <p:embed/>
                </p:oleObj>
              </mc:Choice>
              <mc:Fallback>
                <p:oleObj name="Equation" r:id="rId3" imgW="1282680" imgH="266400" progId="Equation.DSMT4">
                  <p:embed/>
                  <p:pic>
                    <p:nvPicPr>
                      <p:cNvPr id="0" name=""/>
                      <p:cNvPicPr>
                        <a:picLocks noChangeAspect="1" noChangeArrowheads="1"/>
                      </p:cNvPicPr>
                      <p:nvPr/>
                    </p:nvPicPr>
                    <p:blipFill>
                      <a:blip r:embed="rId4"/>
                      <a:srcRect/>
                      <a:stretch>
                        <a:fillRect/>
                      </a:stretch>
                    </p:blipFill>
                    <p:spPr bwMode="auto">
                      <a:xfrm>
                        <a:off x="3565688" y="2514442"/>
                        <a:ext cx="1555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1282943" y="2958946"/>
            <a:ext cx="2270045" cy="400110"/>
          </a:xfrm>
          <a:prstGeom prst="rect">
            <a:avLst/>
          </a:prstGeom>
          <a:noFill/>
        </p:spPr>
        <p:txBody>
          <a:bodyPr wrap="none" rtlCol="0">
            <a:spAutoFit/>
          </a:bodyPr>
          <a:lstStyle/>
          <a:p>
            <a:pPr algn="r"/>
            <a:r>
              <a:rPr lang="en-US" altLang="zh-TW" sz="2000" dirty="0" smtClean="0"/>
              <a:t>Step </a:t>
            </a:r>
            <a:r>
              <a:rPr lang="en-US" altLang="zh-TW" sz="2000" i="1" dirty="0" smtClean="0"/>
              <a:t>k</a:t>
            </a:r>
            <a:r>
              <a:rPr lang="en-US" altLang="zh-TW" sz="2000" dirty="0" smtClean="0"/>
              <a:t>, for 0 ≤ </a:t>
            </a:r>
            <a:r>
              <a:rPr lang="en-US" altLang="zh-TW" sz="2000" i="1" dirty="0" smtClean="0"/>
              <a:t>k </a:t>
            </a:r>
            <a:r>
              <a:rPr lang="en-US" altLang="zh-TW" sz="2000" dirty="0" smtClean="0"/>
              <a:t>&lt; </a:t>
            </a:r>
            <a:r>
              <a:rPr lang="en-US" altLang="zh-TW" sz="2000" i="1" dirty="0" smtClean="0"/>
              <a:t>N</a:t>
            </a:r>
            <a:r>
              <a:rPr lang="en-US" altLang="zh-TW" sz="2000" dirty="0" smtClean="0"/>
              <a:t>:</a:t>
            </a:r>
            <a:endParaRPr lang="zh-TW" altLang="en-US" sz="2000" dirty="0"/>
          </a:p>
        </p:txBody>
      </p:sp>
      <p:graphicFrame>
        <p:nvGraphicFramePr>
          <p:cNvPr id="9" name="Object 8"/>
          <p:cNvGraphicFramePr>
            <a:graphicFrameLocks noChangeAspect="1"/>
          </p:cNvGraphicFramePr>
          <p:nvPr>
            <p:extLst>
              <p:ext uri="{D42A27DB-BD31-4B8C-83A1-F6EECF244321}">
                <p14:modId xmlns:p14="http://schemas.microsoft.com/office/powerpoint/2010/main" val="2948219660"/>
              </p:ext>
            </p:extLst>
          </p:nvPr>
        </p:nvGraphicFramePr>
        <p:xfrm>
          <a:off x="3565688" y="2997046"/>
          <a:ext cx="2982913" cy="411162"/>
        </p:xfrm>
        <a:graphic>
          <a:graphicData uri="http://schemas.openxmlformats.org/presentationml/2006/ole">
            <mc:AlternateContent xmlns:mc="http://schemas.openxmlformats.org/markup-compatibility/2006">
              <mc:Choice xmlns:v="urn:schemas-microsoft-com:vml" Requires="v">
                <p:oleObj spid="_x0000_s14462" name="Equation" r:id="rId5" imgW="2463480" imgH="342720" progId="Equation.DSMT4">
                  <p:embed/>
                </p:oleObj>
              </mc:Choice>
              <mc:Fallback>
                <p:oleObj name="Equation" r:id="rId5" imgW="2463480" imgH="342720" progId="Equation.DSMT4">
                  <p:embed/>
                  <p:pic>
                    <p:nvPicPr>
                      <p:cNvPr id="0" name=""/>
                      <p:cNvPicPr>
                        <a:picLocks noChangeAspect="1" noChangeArrowheads="1"/>
                      </p:cNvPicPr>
                      <p:nvPr/>
                    </p:nvPicPr>
                    <p:blipFill>
                      <a:blip r:embed="rId6"/>
                      <a:srcRect/>
                      <a:stretch>
                        <a:fillRect/>
                      </a:stretch>
                    </p:blipFill>
                    <p:spPr bwMode="auto">
                      <a:xfrm>
                        <a:off x="3565688" y="2997046"/>
                        <a:ext cx="2982913" cy="411162"/>
                      </a:xfrm>
                      <a:prstGeom prst="rect">
                        <a:avLst/>
                      </a:prstGeom>
                      <a:noFill/>
                      <a:ln>
                        <a:noFill/>
                      </a:ln>
                      <a:extLst/>
                    </p:spPr>
                  </p:pic>
                </p:oleObj>
              </mc:Fallback>
            </mc:AlternateContent>
          </a:graphicData>
        </a:graphic>
      </p:graphicFrame>
      <p:sp>
        <p:nvSpPr>
          <p:cNvPr id="10" name="Content Placeholder 2"/>
          <p:cNvSpPr txBox="1">
            <a:spLocks/>
          </p:cNvSpPr>
          <p:nvPr/>
        </p:nvSpPr>
        <p:spPr>
          <a:xfrm>
            <a:off x="342900" y="3702050"/>
            <a:ext cx="8686800" cy="5937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r>
              <a:rPr lang="en-US" altLang="zh-TW" sz="2400" dirty="0">
                <a:solidFill>
                  <a:srgbClr val="0000FF"/>
                </a:solidFill>
                <a:latin typeface="+mj-lt"/>
                <a:cs typeface="Arial" charset="0"/>
              </a:rPr>
              <a:t>Obtain an optimal, time-varying, state-feedback control policy</a:t>
            </a:r>
            <a:endParaRPr lang="zh-TW" altLang="en-US" sz="2400" dirty="0">
              <a:latin typeface="+mj-lt"/>
            </a:endParaRPr>
          </a:p>
        </p:txBody>
      </p:sp>
      <p:graphicFrame>
        <p:nvGraphicFramePr>
          <p:cNvPr id="11" name="Object 21"/>
          <p:cNvGraphicFramePr>
            <a:graphicFrameLocks noChangeAspect="1"/>
          </p:cNvGraphicFramePr>
          <p:nvPr>
            <p:extLst>
              <p:ext uri="{D42A27DB-BD31-4B8C-83A1-F6EECF244321}">
                <p14:modId xmlns:p14="http://schemas.microsoft.com/office/powerpoint/2010/main" val="767307053"/>
              </p:ext>
            </p:extLst>
          </p:nvPr>
        </p:nvGraphicFramePr>
        <p:xfrm>
          <a:off x="1016953" y="4129087"/>
          <a:ext cx="657225" cy="384175"/>
        </p:xfrm>
        <a:graphic>
          <a:graphicData uri="http://schemas.openxmlformats.org/presentationml/2006/ole">
            <mc:AlternateContent xmlns:mc="http://schemas.openxmlformats.org/markup-compatibility/2006">
              <mc:Choice xmlns:v="urn:schemas-microsoft-com:vml" Requires="v">
                <p:oleObj spid="_x0000_s14463" name="Equation" r:id="rId7" imgW="330120" imgH="190440" progId="Equation.DSMT4">
                  <p:embed/>
                </p:oleObj>
              </mc:Choice>
              <mc:Fallback>
                <p:oleObj name="Equation" r:id="rId7" imgW="330120" imgH="190440" progId="Equation.DSMT4">
                  <p:embed/>
                  <p:pic>
                    <p:nvPicPr>
                      <p:cNvPr id="0" name=""/>
                      <p:cNvPicPr>
                        <a:picLocks noChangeAspect="1" noChangeArrowheads="1"/>
                      </p:cNvPicPr>
                      <p:nvPr/>
                    </p:nvPicPr>
                    <p:blipFill>
                      <a:blip r:embed="rId8"/>
                      <a:srcRect/>
                      <a:stretch>
                        <a:fillRect/>
                      </a:stretch>
                    </p:blipFill>
                    <p:spPr bwMode="auto">
                      <a:xfrm>
                        <a:off x="1016953" y="4129087"/>
                        <a:ext cx="657225" cy="384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52"/>
          <p:cNvSpPr txBox="1">
            <a:spLocks noChangeArrowheads="1"/>
          </p:cNvSpPr>
          <p:nvPr/>
        </p:nvSpPr>
        <p:spPr bwMode="auto">
          <a:xfrm>
            <a:off x="1626553" y="4138612"/>
            <a:ext cx="729837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TW" sz="2000" dirty="0" smtClean="0">
                <a:latin typeface="+mj-lt"/>
                <a:sym typeface="Wingdings" pitchFamily="2" charset="2"/>
              </a:rPr>
              <a:t> </a:t>
            </a:r>
            <a:r>
              <a:rPr lang="en-US" altLang="zh-TW" sz="2000" dirty="0">
                <a:latin typeface="+mj-lt"/>
              </a:rPr>
              <a:t>Stored in a table for each of the quantized states and time stages</a:t>
            </a:r>
          </a:p>
        </p:txBody>
      </p:sp>
      <p:sp>
        <p:nvSpPr>
          <p:cNvPr id="14" name="Content Placeholder 2"/>
          <p:cNvSpPr txBox="1">
            <a:spLocks/>
          </p:cNvSpPr>
          <p:nvPr/>
        </p:nvSpPr>
        <p:spPr>
          <a:xfrm>
            <a:off x="342900" y="4946650"/>
            <a:ext cx="8229600" cy="9874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228600"/>
            <a:r>
              <a:rPr lang="en-US" altLang="zh-TW" sz="2400" dirty="0">
                <a:solidFill>
                  <a:srgbClr val="0000FF"/>
                </a:solidFill>
                <a:latin typeface="+mj-lt"/>
                <a:cs typeface="Arial" charset="0"/>
              </a:rPr>
              <a:t>DP creates a family of optimal paths for all possible initial conditions</a:t>
            </a:r>
            <a:endParaRPr lang="zh-TW" altLang="en-US" sz="2400" dirty="0">
              <a:latin typeface="+mj-lt"/>
            </a:endParaRPr>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t>19</a:t>
            </a:fld>
            <a:endParaRPr lang="zh-TW" altLang="en-US"/>
          </a:p>
        </p:txBody>
      </p:sp>
      <p:sp>
        <p:nvSpPr>
          <p:cNvPr id="13" name="Footer Placeholder 12"/>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2367982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Outline</a:t>
            </a:r>
            <a:endParaRPr lang="zh-TW" altLang="en-US" dirty="0"/>
          </a:p>
        </p:txBody>
      </p:sp>
      <p:sp>
        <p:nvSpPr>
          <p:cNvPr id="3" name="Content Placeholder 2"/>
          <p:cNvSpPr>
            <a:spLocks noGrp="1"/>
          </p:cNvSpPr>
          <p:nvPr>
            <p:ph idx="1"/>
          </p:nvPr>
        </p:nvSpPr>
        <p:spPr/>
        <p:txBody>
          <a:bodyPr/>
          <a:lstStyle/>
          <a:p>
            <a:pPr>
              <a:spcAft>
                <a:spcPts val="1800"/>
              </a:spcAft>
            </a:pPr>
            <a:r>
              <a:rPr lang="en-US" altLang="zh-TW" dirty="0" smtClean="0"/>
              <a:t>Bellman’s principle of optimality</a:t>
            </a:r>
          </a:p>
          <a:p>
            <a:pPr>
              <a:spcAft>
                <a:spcPts val="1800"/>
              </a:spcAft>
            </a:pPr>
            <a:r>
              <a:rPr lang="en-US" altLang="zh-TW" dirty="0" smtClean="0"/>
              <a:t>Toy example 1: the Shortest path problem</a:t>
            </a:r>
          </a:p>
          <a:p>
            <a:pPr>
              <a:spcAft>
                <a:spcPts val="1800"/>
              </a:spcAft>
            </a:pPr>
            <a:r>
              <a:rPr lang="en-US" altLang="zh-TW" dirty="0" smtClean="0"/>
              <a:t>Toy example 2: SISO system</a:t>
            </a:r>
          </a:p>
          <a:p>
            <a:pPr>
              <a:spcAft>
                <a:spcPts val="1800"/>
              </a:spcAft>
            </a:pPr>
            <a:r>
              <a:rPr lang="en-US" altLang="zh-TW" dirty="0" smtClean="0"/>
              <a:t>A realistic example: Prius 2010</a:t>
            </a:r>
            <a:endParaRPr lang="zh-TW" altLang="en-US" dirty="0"/>
          </a:p>
        </p:txBody>
      </p:sp>
      <p:sp>
        <p:nvSpPr>
          <p:cNvPr id="4" name="Footer Placeholder 3"/>
          <p:cNvSpPr>
            <a:spLocks noGrp="1"/>
          </p:cNvSpPr>
          <p:nvPr>
            <p:ph type="ftr" sz="quarter" idx="10"/>
          </p:nvPr>
        </p:nvSpPr>
        <p:spPr/>
        <p:txBody>
          <a:bodyPr/>
          <a:lstStyle/>
          <a:p>
            <a:pPr>
              <a:defRPr/>
            </a:pPr>
            <a:r>
              <a:rPr lang="en-US" altLang="en-US" smtClean="0"/>
              <a:t>ME566 Lecture 7-</a:t>
            </a:r>
            <a:endParaRPr lang="en-US" altLang="en-US" dirty="0"/>
          </a:p>
        </p:txBody>
      </p:sp>
      <p:sp>
        <p:nvSpPr>
          <p:cNvPr id="5" name="Slide Number Placeholder 4"/>
          <p:cNvSpPr>
            <a:spLocks noGrp="1"/>
          </p:cNvSpPr>
          <p:nvPr>
            <p:ph type="sldNum" sz="quarter" idx="11"/>
          </p:nvPr>
        </p:nvSpPr>
        <p:spPr/>
        <p:txBody>
          <a:bodyPr/>
          <a:lstStyle/>
          <a:p>
            <a:pPr>
              <a:defRPr/>
            </a:pPr>
            <a:fld id="{823DCF73-8E7A-4D4D-B403-8C2F584A116F}" type="slidenum">
              <a:rPr lang="en-US" altLang="en-US" smtClean="0"/>
              <a:pPr>
                <a:defRPr/>
              </a:pPr>
              <a:t>2</a:t>
            </a:fld>
            <a:endParaRPr lang="en-US" altLang="en-US"/>
          </a:p>
        </p:txBody>
      </p:sp>
    </p:spTree>
    <p:extLst>
      <p:ext uri="{BB962C8B-B14F-4D97-AF65-F5344CB8AC3E}">
        <p14:creationId xmlns:p14="http://schemas.microsoft.com/office/powerpoint/2010/main" val="1322812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31548" y="5884249"/>
            <a:ext cx="470694" cy="12065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3518031" y="2965590"/>
            <a:ext cx="113184" cy="12065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Rectangle 1"/>
          <p:cNvSpPr/>
          <p:nvPr/>
        </p:nvSpPr>
        <p:spPr>
          <a:xfrm>
            <a:off x="869572" y="2594762"/>
            <a:ext cx="470694" cy="12065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Rectangle 18"/>
          <p:cNvSpPr/>
          <p:nvPr/>
        </p:nvSpPr>
        <p:spPr bwMode="auto">
          <a:xfrm>
            <a:off x="168674" y="6194319"/>
            <a:ext cx="1802162" cy="54225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Helvetica" pitchFamily="34" charset="0"/>
            </a:endParaRPr>
          </a:p>
        </p:txBody>
      </p:sp>
      <p:sp>
        <p:nvSpPr>
          <p:cNvPr id="4" name="Rectangle 3"/>
          <p:cNvSpPr/>
          <p:nvPr/>
        </p:nvSpPr>
        <p:spPr>
          <a:xfrm>
            <a:off x="337356" y="472930"/>
            <a:ext cx="4521278" cy="6263640"/>
          </a:xfrm>
          <a:prstGeom prst="rect">
            <a:avLst/>
          </a:prstGeom>
          <a:noFill/>
        </p:spPr>
        <p:txBody>
          <a:bodyPr wrap="square">
            <a:spAutoFit/>
          </a:bodyPr>
          <a:lstStyle/>
          <a:p>
            <a:r>
              <a:rPr lang="en-US" altLang="zh-TW" sz="800" dirty="0" err="1" smtClean="0">
                <a:solidFill>
                  <a:srgbClr val="000000"/>
                </a:solidFill>
                <a:latin typeface="Courier New"/>
              </a:rPr>
              <a:t>Ts</a:t>
            </a:r>
            <a:r>
              <a:rPr lang="en-US" altLang="zh-TW" sz="800" dirty="0" smtClean="0">
                <a:solidFill>
                  <a:srgbClr val="000000"/>
                </a:solidFill>
                <a:latin typeface="Courier New"/>
              </a:rPr>
              <a:t> </a:t>
            </a:r>
            <a:r>
              <a:rPr lang="en-US" altLang="zh-TW" sz="800" dirty="0">
                <a:solidFill>
                  <a:srgbClr val="000000"/>
                </a:solidFill>
                <a:latin typeface="Courier New"/>
              </a:rPr>
              <a:t>= 0.05; </a:t>
            </a:r>
            <a:r>
              <a:rPr lang="en-US" altLang="zh-TW" sz="800" dirty="0">
                <a:solidFill>
                  <a:srgbClr val="228B22"/>
                </a:solidFill>
                <a:latin typeface="Courier New"/>
              </a:rPr>
              <a:t>% sampling time [sec]</a:t>
            </a:r>
          </a:p>
          <a:p>
            <a:r>
              <a:rPr lang="en-US" altLang="zh-TW" sz="800" dirty="0" smtClean="0">
                <a:solidFill>
                  <a:srgbClr val="000000"/>
                </a:solidFill>
                <a:latin typeface="Courier New"/>
              </a:rPr>
              <a:t>n = 0:1:(4/</a:t>
            </a:r>
            <a:r>
              <a:rPr lang="en-US" altLang="zh-TW" sz="800" dirty="0" err="1" smtClean="0">
                <a:solidFill>
                  <a:srgbClr val="000000"/>
                </a:solidFill>
                <a:latin typeface="Courier New"/>
              </a:rPr>
              <a:t>Ts</a:t>
            </a:r>
            <a:r>
              <a:rPr lang="en-US" altLang="zh-TW" sz="800" dirty="0" smtClean="0">
                <a:solidFill>
                  <a:srgbClr val="000000"/>
                </a:solidFill>
                <a:latin typeface="Courier New"/>
              </a:rPr>
              <a:t>);</a:t>
            </a:r>
          </a:p>
          <a:p>
            <a:r>
              <a:rPr lang="en-US" altLang="zh-TW" sz="800" dirty="0">
                <a:solidFill>
                  <a:srgbClr val="000000"/>
                </a:solidFill>
                <a:latin typeface="Courier New" panose="02070309020205020404" pitchFamily="49" charset="0"/>
                <a:cs typeface="Courier New" panose="02070309020205020404" pitchFamily="49" charset="0"/>
              </a:rPr>
              <a:t>N = length(n);</a:t>
            </a:r>
          </a:p>
          <a:p>
            <a:r>
              <a:rPr lang="en-US" altLang="zh-TW" sz="800" dirty="0" smtClean="0">
                <a:solidFill>
                  <a:srgbClr val="000000"/>
                </a:solidFill>
                <a:latin typeface="Courier New" panose="02070309020205020404" pitchFamily="49" charset="0"/>
                <a:cs typeface="Courier New" panose="02070309020205020404" pitchFamily="49" charset="0"/>
              </a:rPr>
              <a:t>x1_grid = -0.2:0.025:0.425;</a:t>
            </a:r>
          </a:p>
          <a:p>
            <a:r>
              <a:rPr lang="en-US" altLang="zh-TW" sz="800" dirty="0" smtClean="0">
                <a:solidFill>
                  <a:srgbClr val="000000"/>
                </a:solidFill>
                <a:latin typeface="Courier New" panose="02070309020205020404" pitchFamily="49" charset="0"/>
                <a:cs typeface="Courier New" panose="02070309020205020404" pitchFamily="49" charset="0"/>
              </a:rPr>
              <a:t>x2_grid </a:t>
            </a:r>
            <a:r>
              <a:rPr lang="en-US" altLang="zh-TW" sz="800" dirty="0">
                <a:solidFill>
                  <a:srgbClr val="000000"/>
                </a:solidFill>
                <a:latin typeface="Courier New" panose="02070309020205020404" pitchFamily="49" charset="0"/>
                <a:cs typeface="Courier New" panose="02070309020205020404" pitchFamily="49" charset="0"/>
              </a:rPr>
              <a:t>= -2:0.1:1;</a:t>
            </a:r>
          </a:p>
          <a:p>
            <a:r>
              <a:rPr lang="en-US" altLang="zh-TW" sz="800" dirty="0" err="1" smtClean="0">
                <a:solidFill>
                  <a:srgbClr val="000000"/>
                </a:solidFill>
                <a:latin typeface="Courier New" panose="02070309020205020404" pitchFamily="49" charset="0"/>
                <a:cs typeface="Courier New" panose="02070309020205020404" pitchFamily="49" charset="0"/>
              </a:rPr>
              <a:t>u_grid</a:t>
            </a:r>
            <a:r>
              <a:rPr lang="en-US" altLang="zh-TW" sz="800" dirty="0" smtClean="0">
                <a:solidFill>
                  <a:srgbClr val="000000"/>
                </a:solidFill>
                <a:latin typeface="Courier New" panose="02070309020205020404" pitchFamily="49" charset="0"/>
                <a:cs typeface="Courier New" panose="02070309020205020404" pitchFamily="49" charset="0"/>
              </a:rPr>
              <a:t> = -1:0.2:3;</a:t>
            </a:r>
            <a:r>
              <a:rPr lang="en-US" altLang="zh-TW" sz="800" dirty="0">
                <a:solidFill>
                  <a:srgbClr val="228B22"/>
                </a:solidFill>
                <a:latin typeface="Courier New"/>
              </a:rPr>
              <a:t> % [1]x[21] </a:t>
            </a:r>
            <a:r>
              <a:rPr lang="en-US" altLang="zh-TW" sz="800" dirty="0" smtClean="0">
                <a:solidFill>
                  <a:srgbClr val="228B22"/>
                </a:solidFill>
                <a:latin typeface="Courier New"/>
              </a:rPr>
              <a:t>vector</a:t>
            </a:r>
          </a:p>
          <a:p>
            <a:endParaRPr lang="en-US" altLang="zh-TW" sz="800" dirty="0" smtClean="0">
              <a:solidFill>
                <a:srgbClr val="228B22"/>
              </a:solidFill>
              <a:latin typeface="Courier New"/>
            </a:endParaRPr>
          </a:p>
          <a:p>
            <a:r>
              <a:rPr lang="en-US" altLang="zh-TW" sz="800" dirty="0" smtClean="0">
                <a:solidFill>
                  <a:srgbClr val="228B22"/>
                </a:solidFill>
                <a:latin typeface="Courier New" panose="02070309020205020404" pitchFamily="49" charset="0"/>
                <a:cs typeface="Courier New" panose="02070309020205020404" pitchFamily="49" charset="0"/>
              </a:rPr>
              <a:t>%% </a:t>
            </a:r>
            <a:r>
              <a:rPr lang="en-US" altLang="zh-TW" sz="800" dirty="0">
                <a:solidFill>
                  <a:srgbClr val="228B22"/>
                </a:solidFill>
                <a:latin typeface="Courier New" panose="02070309020205020404" pitchFamily="49" charset="0"/>
                <a:cs typeface="Courier New" panose="02070309020205020404" pitchFamily="49" charset="0"/>
              </a:rPr>
              <a:t>==============================</a:t>
            </a:r>
          </a:p>
          <a:p>
            <a:r>
              <a:rPr lang="en-US" altLang="zh-TW" sz="800" dirty="0">
                <a:solidFill>
                  <a:srgbClr val="228B22"/>
                </a:solidFill>
                <a:latin typeface="Courier New" panose="02070309020205020404" pitchFamily="49" charset="0"/>
                <a:cs typeface="Courier New" panose="02070309020205020404" pitchFamily="49" charset="0"/>
              </a:rPr>
              <a:t>%% step 1: </a:t>
            </a:r>
            <a:r>
              <a:rPr lang="en-US" altLang="zh-TW" sz="800" dirty="0" smtClean="0">
                <a:solidFill>
                  <a:srgbClr val="228B22"/>
                </a:solidFill>
                <a:latin typeface="Courier New" panose="02070309020205020404" pitchFamily="49" charset="0"/>
                <a:cs typeface="Courier New" panose="02070309020205020404" pitchFamily="49" charset="0"/>
              </a:rPr>
              <a:t>transitional cost</a:t>
            </a:r>
            <a:endParaRPr lang="en-US" altLang="zh-TW" sz="800" dirty="0">
              <a:solidFill>
                <a:srgbClr val="228B22"/>
              </a:solidFill>
              <a:latin typeface="Courier New" panose="02070309020205020404" pitchFamily="49" charset="0"/>
              <a:cs typeface="Courier New" panose="02070309020205020404" pitchFamily="49" charset="0"/>
            </a:endParaRPr>
          </a:p>
          <a:p>
            <a:r>
              <a:rPr lang="en-US" altLang="zh-TW" sz="800" dirty="0" err="1" smtClean="0">
                <a:solidFill>
                  <a:srgbClr val="000000"/>
                </a:solidFill>
                <a:latin typeface="Courier New" panose="02070309020205020404" pitchFamily="49" charset="0"/>
                <a:cs typeface="Courier New" panose="02070309020205020404" pitchFamily="49" charset="0"/>
              </a:rPr>
              <a:t>L_table</a:t>
            </a:r>
            <a:r>
              <a:rPr lang="en-US" altLang="zh-TW" sz="800" dirty="0" smtClean="0">
                <a:solidFill>
                  <a:srgbClr val="000000"/>
                </a:solidFill>
                <a:latin typeface="Courier New" panose="02070309020205020404" pitchFamily="49" charset="0"/>
                <a:cs typeface="Courier New" panose="02070309020205020404" pitchFamily="49" charset="0"/>
              </a:rPr>
              <a:t>   = zeros(length(x1_grid), length(x2_grid), length(</a:t>
            </a:r>
            <a:r>
              <a:rPr lang="en-US" altLang="zh-TW" sz="800" dirty="0" err="1" smtClean="0">
                <a:solidFill>
                  <a:srgbClr val="000000"/>
                </a:solidFill>
                <a:latin typeface="Courier New" panose="02070309020205020404" pitchFamily="49" charset="0"/>
                <a:cs typeface="Courier New" panose="02070309020205020404" pitchFamily="49" charset="0"/>
              </a:rPr>
              <a:t>u_grid</a:t>
            </a:r>
            <a:r>
              <a:rPr lang="en-US" altLang="zh-TW" sz="800" dirty="0" smtClean="0">
                <a:solidFill>
                  <a:srgbClr val="000000"/>
                </a:solidFill>
                <a:latin typeface="Courier New" panose="02070309020205020404" pitchFamily="49" charset="0"/>
                <a:cs typeface="Courier New" panose="02070309020205020404" pitchFamily="49" charset="0"/>
              </a:rPr>
              <a:t>), N);</a:t>
            </a:r>
          </a:p>
          <a:p>
            <a:r>
              <a:rPr lang="en-US" altLang="zh-TW" sz="800" dirty="0">
                <a:solidFill>
                  <a:srgbClr val="000000"/>
                </a:solidFill>
                <a:latin typeface="Courier New" panose="02070309020205020404" pitchFamily="49" charset="0"/>
                <a:cs typeface="Courier New" panose="02070309020205020404" pitchFamily="49" charset="0"/>
              </a:rPr>
              <a:t>x1n_table = </a:t>
            </a:r>
            <a:r>
              <a:rPr lang="en-US" altLang="zh-TW" sz="800" dirty="0" err="1">
                <a:solidFill>
                  <a:srgbClr val="000000"/>
                </a:solidFill>
                <a:latin typeface="Courier New" panose="02070309020205020404" pitchFamily="49" charset="0"/>
                <a:cs typeface="Courier New" panose="02070309020205020404" pitchFamily="49" charset="0"/>
              </a:rPr>
              <a:t>zeros</a:t>
            </a:r>
            <a:r>
              <a:rPr lang="en-US" altLang="zh-TW" sz="800" dirty="0">
                <a:solidFill>
                  <a:srgbClr val="000000"/>
                </a:solidFill>
                <a:latin typeface="Courier New" panose="02070309020205020404" pitchFamily="49" charset="0"/>
                <a:cs typeface="Courier New" panose="02070309020205020404" pitchFamily="49" charset="0"/>
              </a:rPr>
              <a:t>(length(x1_grid), length(x2_grid), length(</a:t>
            </a:r>
            <a:r>
              <a:rPr lang="en-US" altLang="zh-TW" sz="800" dirty="0" err="1">
                <a:solidFill>
                  <a:srgbClr val="000000"/>
                </a:solidFill>
                <a:latin typeface="Courier New" panose="02070309020205020404" pitchFamily="49" charset="0"/>
                <a:cs typeface="Courier New" panose="02070309020205020404" pitchFamily="49" charset="0"/>
              </a:rPr>
              <a:t>u_grid</a:t>
            </a:r>
            <a:r>
              <a:rPr lang="en-US" altLang="zh-TW" sz="800" dirty="0">
                <a:solidFill>
                  <a:srgbClr val="000000"/>
                </a:solidFill>
                <a:latin typeface="Courier New" panose="02070309020205020404" pitchFamily="49" charset="0"/>
                <a:cs typeface="Courier New" panose="02070309020205020404" pitchFamily="49" charset="0"/>
              </a:rPr>
              <a:t>), N);</a:t>
            </a:r>
            <a:endParaRPr lang="en-US" altLang="zh-TW" sz="800" dirty="0">
              <a:solidFill>
                <a:srgbClr val="228B22"/>
              </a:solidFill>
              <a:latin typeface="Courier New" panose="02070309020205020404" pitchFamily="49" charset="0"/>
              <a:cs typeface="Courier New" panose="02070309020205020404" pitchFamily="49" charset="0"/>
            </a:endParaRPr>
          </a:p>
          <a:p>
            <a:r>
              <a:rPr lang="en-US" altLang="zh-TW" sz="800" dirty="0">
                <a:solidFill>
                  <a:srgbClr val="000000"/>
                </a:solidFill>
                <a:latin typeface="Courier New" panose="02070309020205020404" pitchFamily="49" charset="0"/>
                <a:cs typeface="Courier New" panose="02070309020205020404" pitchFamily="49" charset="0"/>
              </a:rPr>
              <a:t>x2n_table = </a:t>
            </a:r>
            <a:r>
              <a:rPr lang="en-US" altLang="zh-TW" sz="800" dirty="0" err="1">
                <a:solidFill>
                  <a:srgbClr val="000000"/>
                </a:solidFill>
                <a:latin typeface="Courier New" panose="02070309020205020404" pitchFamily="49" charset="0"/>
                <a:cs typeface="Courier New" panose="02070309020205020404" pitchFamily="49" charset="0"/>
              </a:rPr>
              <a:t>zeros</a:t>
            </a:r>
            <a:r>
              <a:rPr lang="en-US" altLang="zh-TW" sz="800" dirty="0">
                <a:solidFill>
                  <a:srgbClr val="000000"/>
                </a:solidFill>
                <a:latin typeface="Courier New" panose="02070309020205020404" pitchFamily="49" charset="0"/>
                <a:cs typeface="Courier New" panose="02070309020205020404" pitchFamily="49" charset="0"/>
              </a:rPr>
              <a:t>(length(x1_grid), length(x2_grid), length(</a:t>
            </a:r>
            <a:r>
              <a:rPr lang="en-US" altLang="zh-TW" sz="800" dirty="0" err="1">
                <a:solidFill>
                  <a:srgbClr val="000000"/>
                </a:solidFill>
                <a:latin typeface="Courier New" panose="02070309020205020404" pitchFamily="49" charset="0"/>
                <a:cs typeface="Courier New" panose="02070309020205020404" pitchFamily="49" charset="0"/>
              </a:rPr>
              <a:t>u_grid</a:t>
            </a:r>
            <a:r>
              <a:rPr lang="en-US" altLang="zh-TW" sz="800" dirty="0">
                <a:solidFill>
                  <a:srgbClr val="000000"/>
                </a:solidFill>
                <a:latin typeface="Courier New" panose="02070309020205020404" pitchFamily="49" charset="0"/>
                <a:cs typeface="Courier New" panose="02070309020205020404" pitchFamily="49" charset="0"/>
              </a:rPr>
              <a:t>), N);</a:t>
            </a:r>
          </a:p>
          <a:p>
            <a:r>
              <a:rPr lang="en-US" altLang="zh-TW" sz="800" dirty="0" smtClean="0">
                <a:solidFill>
                  <a:srgbClr val="0000FF"/>
                </a:solidFill>
                <a:latin typeface="Courier New" panose="02070309020205020404" pitchFamily="49" charset="0"/>
                <a:cs typeface="Courier New" panose="02070309020205020404" pitchFamily="49" charset="0"/>
              </a:rPr>
              <a:t>for</a:t>
            </a:r>
            <a:r>
              <a:rPr lang="en-US" altLang="zh-TW" sz="800" dirty="0" smtClean="0">
                <a:solidFill>
                  <a:srgbClr val="000000"/>
                </a:solidFill>
                <a:latin typeface="Courier New" panose="02070309020205020404" pitchFamily="49" charset="0"/>
                <a:cs typeface="Courier New" panose="02070309020205020404" pitchFamily="49" charset="0"/>
              </a:rPr>
              <a:t> k = 1:N</a:t>
            </a:r>
            <a:r>
              <a:rPr lang="en-US" altLang="zh-TW" sz="800" dirty="0">
                <a:solidFill>
                  <a:srgbClr val="000000"/>
                </a:solidFill>
                <a:latin typeface="Courier New"/>
              </a:rPr>
              <a:t> </a:t>
            </a:r>
            <a:r>
              <a:rPr lang="en-US" altLang="zh-TW" sz="800" dirty="0">
                <a:solidFill>
                  <a:srgbClr val="228B22"/>
                </a:solidFill>
                <a:latin typeface="Courier New"/>
              </a:rPr>
              <a:t>% loop for </a:t>
            </a:r>
            <a:r>
              <a:rPr lang="en-US" altLang="zh-TW" sz="800" dirty="0" smtClean="0">
                <a:solidFill>
                  <a:srgbClr val="228B22"/>
                </a:solidFill>
                <a:latin typeface="Courier New"/>
              </a:rPr>
              <a:t>time</a:t>
            </a:r>
            <a:endParaRPr lang="en-US" altLang="zh-TW" sz="800" dirty="0" smtClean="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for</a:t>
            </a:r>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err="1" smtClean="0">
                <a:solidFill>
                  <a:srgbClr val="000000"/>
                </a:solidFill>
                <a:latin typeface="Courier New" panose="02070309020205020404" pitchFamily="49" charset="0"/>
                <a:cs typeface="Courier New" panose="02070309020205020404" pitchFamily="49" charset="0"/>
              </a:rPr>
              <a:t>i</a:t>
            </a:r>
            <a:r>
              <a:rPr lang="en-US" altLang="zh-TW" sz="800" dirty="0" smtClean="0">
                <a:solidFill>
                  <a:srgbClr val="000000"/>
                </a:solidFill>
                <a:latin typeface="Courier New" panose="02070309020205020404" pitchFamily="49" charset="0"/>
                <a:cs typeface="Courier New" panose="02070309020205020404" pitchFamily="49" charset="0"/>
              </a:rPr>
              <a:t> = 1:length(x1_grid)</a:t>
            </a:r>
            <a:r>
              <a:rPr lang="en-US" altLang="zh-TW" sz="800" dirty="0">
                <a:solidFill>
                  <a:srgbClr val="000000"/>
                </a:solidFill>
                <a:latin typeface="Courier New"/>
              </a:rPr>
              <a:t> </a:t>
            </a:r>
            <a:r>
              <a:rPr lang="en-US" altLang="zh-TW" sz="800" dirty="0">
                <a:solidFill>
                  <a:srgbClr val="228B22"/>
                </a:solidFill>
                <a:latin typeface="Courier New"/>
              </a:rPr>
              <a:t>% loop for </a:t>
            </a:r>
            <a:r>
              <a:rPr lang="en-US" altLang="zh-TW" sz="800" dirty="0" smtClean="0">
                <a:solidFill>
                  <a:srgbClr val="228B22"/>
                </a:solidFill>
                <a:latin typeface="Courier New"/>
              </a:rPr>
              <a:t>x1</a:t>
            </a:r>
            <a:endParaRPr lang="en-US" altLang="zh-TW" sz="800" dirty="0" smtClean="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x1 </a:t>
            </a:r>
            <a:r>
              <a:rPr lang="en-US" altLang="zh-TW" sz="800" dirty="0">
                <a:solidFill>
                  <a:srgbClr val="000000"/>
                </a:solidFill>
                <a:latin typeface="Courier New" panose="02070309020205020404" pitchFamily="49" charset="0"/>
                <a:cs typeface="Courier New" panose="02070309020205020404" pitchFamily="49" charset="0"/>
              </a:rPr>
              <a:t>= x1_grid(</a:t>
            </a:r>
            <a:r>
              <a:rPr lang="en-US" altLang="zh-TW" sz="800" dirty="0" err="1">
                <a:solidFill>
                  <a:srgbClr val="000000"/>
                </a:solidFill>
                <a:latin typeface="Courier New" panose="02070309020205020404" pitchFamily="49" charset="0"/>
                <a:cs typeface="Courier New" panose="02070309020205020404" pitchFamily="49" charset="0"/>
              </a:rPr>
              <a:t>i</a:t>
            </a:r>
            <a:r>
              <a:rPr lang="en-US" altLang="zh-TW" sz="800" dirty="0">
                <a:solidFill>
                  <a:srgbClr val="000000"/>
                </a:solidFill>
                <a:latin typeface="Courier New" panose="02070309020205020404" pitchFamily="49" charset="0"/>
                <a:cs typeface="Courier New" panose="02070309020205020404" pitchFamily="49" charset="0"/>
              </a:rPr>
              <a:t>);</a:t>
            </a: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for</a:t>
            </a:r>
            <a:r>
              <a:rPr lang="en-US" altLang="zh-TW" sz="800" dirty="0" smtClean="0">
                <a:solidFill>
                  <a:srgbClr val="000000"/>
                </a:solidFill>
                <a:latin typeface="Courier New" panose="02070309020205020404" pitchFamily="49" charset="0"/>
                <a:cs typeface="Courier New" panose="02070309020205020404" pitchFamily="49" charset="0"/>
              </a:rPr>
              <a:t> j = 1:length(x2_grid)</a:t>
            </a:r>
            <a:r>
              <a:rPr lang="en-US" altLang="zh-TW" sz="800" dirty="0">
                <a:solidFill>
                  <a:srgbClr val="000000"/>
                </a:solidFill>
                <a:latin typeface="Courier New"/>
              </a:rPr>
              <a:t> </a:t>
            </a:r>
            <a:r>
              <a:rPr lang="en-US" altLang="zh-TW" sz="800" dirty="0">
                <a:solidFill>
                  <a:srgbClr val="228B22"/>
                </a:solidFill>
                <a:latin typeface="Courier New"/>
              </a:rPr>
              <a:t>% loop for </a:t>
            </a:r>
            <a:r>
              <a:rPr lang="en-US" altLang="zh-TW" sz="800" dirty="0" smtClean="0">
                <a:solidFill>
                  <a:srgbClr val="228B22"/>
                </a:solidFill>
                <a:latin typeface="Courier New"/>
              </a:rPr>
              <a:t>x2</a:t>
            </a:r>
            <a:endParaRPr lang="en-US" altLang="zh-TW" sz="800" dirty="0" smtClean="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a:solidFill>
                  <a:srgbClr val="000000"/>
                </a:solidFill>
                <a:latin typeface="Courier New" panose="02070309020205020404" pitchFamily="49" charset="0"/>
                <a:cs typeface="Courier New" panose="02070309020205020404" pitchFamily="49" charset="0"/>
              </a:rPr>
              <a:t>x2 = x2_grid(j</a:t>
            </a:r>
            <a:r>
              <a:rPr lang="en-US" altLang="zh-TW" sz="800" dirty="0" smtClean="0">
                <a:solidFill>
                  <a:srgbClr val="000000"/>
                </a:solidFill>
                <a:latin typeface="Courier New" panose="02070309020205020404" pitchFamily="49" charset="0"/>
                <a:cs typeface="Courier New" panose="02070309020205020404" pitchFamily="49" charset="0"/>
              </a:rPr>
              <a:t>);</a:t>
            </a:r>
            <a:r>
              <a:rPr lang="zh-TW" altLang="en-US" sz="800" dirty="0" smtClean="0">
                <a:solidFill>
                  <a:srgbClr val="000000"/>
                </a:solidFill>
                <a:latin typeface="Courier New" panose="02070309020205020404" pitchFamily="49" charset="0"/>
                <a:cs typeface="Courier New" panose="02070309020205020404" pitchFamily="49" charset="0"/>
              </a:rPr>
              <a:t>            </a:t>
            </a:r>
            <a:endParaRPr lang="zh-TW" altLang="en-US" sz="800" dirty="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err="1">
                <a:solidFill>
                  <a:srgbClr val="000000"/>
                </a:solidFill>
                <a:latin typeface="Courier New" panose="02070309020205020404" pitchFamily="49" charset="0"/>
                <a:cs typeface="Courier New" panose="02070309020205020404" pitchFamily="49" charset="0"/>
              </a:rPr>
              <a:t>xn</a:t>
            </a:r>
            <a:r>
              <a:rPr lang="en-US" altLang="zh-TW" sz="800" dirty="0">
                <a:solidFill>
                  <a:srgbClr val="000000"/>
                </a:solidFill>
                <a:latin typeface="Courier New" panose="02070309020205020404" pitchFamily="49" charset="0"/>
                <a:cs typeface="Courier New" panose="02070309020205020404" pitchFamily="49" charset="0"/>
              </a:rPr>
              <a:t> = </a:t>
            </a:r>
            <a:r>
              <a:rPr lang="en-US" altLang="zh-TW" sz="800" dirty="0" err="1">
                <a:solidFill>
                  <a:srgbClr val="000000"/>
                </a:solidFill>
                <a:latin typeface="Courier New" panose="02070309020205020404" pitchFamily="49" charset="0"/>
                <a:cs typeface="Courier New" panose="02070309020205020404" pitchFamily="49" charset="0"/>
              </a:rPr>
              <a:t>repmat</a:t>
            </a:r>
            <a:r>
              <a:rPr lang="en-US" altLang="zh-TW" sz="800" dirty="0">
                <a:solidFill>
                  <a:srgbClr val="000000"/>
                </a:solidFill>
                <a:latin typeface="Courier New" panose="02070309020205020404" pitchFamily="49" charset="0"/>
                <a:cs typeface="Courier New" panose="02070309020205020404" pitchFamily="49" charset="0"/>
              </a:rPr>
              <a:t>(Ad*[x1;x2],1,length(</a:t>
            </a:r>
            <a:r>
              <a:rPr lang="en-US" altLang="zh-TW" sz="800" dirty="0" err="1">
                <a:solidFill>
                  <a:srgbClr val="000000"/>
                </a:solidFill>
                <a:latin typeface="Courier New" panose="02070309020205020404" pitchFamily="49" charset="0"/>
                <a:cs typeface="Courier New" panose="02070309020205020404" pitchFamily="49" charset="0"/>
              </a:rPr>
              <a:t>u_grid</a:t>
            </a:r>
            <a:r>
              <a:rPr lang="en-US" altLang="zh-TW" sz="800" dirty="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err="1" smtClean="0">
                <a:solidFill>
                  <a:srgbClr val="000000"/>
                </a:solidFill>
                <a:latin typeface="Courier New" panose="02070309020205020404" pitchFamily="49" charset="0"/>
                <a:cs typeface="Courier New" panose="02070309020205020404" pitchFamily="49" charset="0"/>
              </a:rPr>
              <a:t>Bd</a:t>
            </a:r>
            <a:r>
              <a:rPr lang="en-US" altLang="zh-TW" sz="800" dirty="0" smtClean="0">
                <a:solidFill>
                  <a:srgbClr val="000000"/>
                </a:solidFill>
                <a:latin typeface="Courier New" panose="02070309020205020404" pitchFamily="49" charset="0"/>
                <a:cs typeface="Courier New" panose="02070309020205020404" pitchFamily="49" charset="0"/>
              </a:rPr>
              <a:t>*</a:t>
            </a:r>
            <a:r>
              <a:rPr lang="en-US" altLang="zh-TW" sz="800" dirty="0" err="1" smtClean="0">
                <a:solidFill>
                  <a:srgbClr val="000000"/>
                </a:solidFill>
                <a:latin typeface="Courier New" panose="02070309020205020404" pitchFamily="49" charset="0"/>
                <a:cs typeface="Courier New" panose="02070309020205020404" pitchFamily="49" charset="0"/>
              </a:rPr>
              <a:t>u_grid</a:t>
            </a:r>
            <a:r>
              <a:rPr lang="en-US" altLang="zh-TW" sz="800" dirty="0" smtClean="0">
                <a:solidFill>
                  <a:srgbClr val="000000"/>
                </a:solidFill>
                <a:latin typeface="Courier New" panose="02070309020205020404" pitchFamily="49" charset="0"/>
                <a:cs typeface="Courier New" panose="02070309020205020404" pitchFamily="49" charset="0"/>
              </a:rPr>
              <a:t>;</a:t>
            </a:r>
            <a:r>
              <a:rPr lang="zh-TW" altLang="en-US" sz="800" dirty="0" smtClean="0">
                <a:solidFill>
                  <a:srgbClr val="000000"/>
                </a:solidFill>
                <a:latin typeface="Courier New" panose="02070309020205020404" pitchFamily="49" charset="0"/>
                <a:cs typeface="Courier New" panose="02070309020205020404" pitchFamily="49" charset="0"/>
              </a:rPr>
              <a:t>            </a:t>
            </a:r>
            <a:endParaRPr lang="zh-TW" altLang="en-US" sz="800" dirty="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x1n_table(</a:t>
            </a:r>
            <a:r>
              <a:rPr lang="en-US" altLang="zh-TW" sz="800" dirty="0" err="1" smtClean="0">
                <a:solidFill>
                  <a:srgbClr val="000000"/>
                </a:solidFill>
                <a:latin typeface="Courier New" panose="02070309020205020404" pitchFamily="49" charset="0"/>
                <a:cs typeface="Courier New" panose="02070309020205020404" pitchFamily="49" charset="0"/>
              </a:rPr>
              <a:t>i,j,:,k</a:t>
            </a:r>
            <a:r>
              <a:rPr lang="en-US" altLang="zh-TW" sz="800" dirty="0" smtClean="0">
                <a:solidFill>
                  <a:srgbClr val="000000"/>
                </a:solidFill>
                <a:latin typeface="Courier New" panose="02070309020205020404" pitchFamily="49" charset="0"/>
                <a:cs typeface="Courier New" panose="02070309020205020404" pitchFamily="49" charset="0"/>
              </a:rPr>
              <a:t>) = </a:t>
            </a:r>
            <a:r>
              <a:rPr lang="en-US" altLang="zh-TW" sz="800" dirty="0" err="1" smtClean="0">
                <a:solidFill>
                  <a:srgbClr val="000000"/>
                </a:solidFill>
                <a:latin typeface="Courier New" panose="02070309020205020404" pitchFamily="49" charset="0"/>
                <a:cs typeface="Courier New" panose="02070309020205020404" pitchFamily="49" charset="0"/>
              </a:rPr>
              <a:t>xn</a:t>
            </a:r>
            <a:r>
              <a:rPr lang="en-US" altLang="zh-TW" sz="800" dirty="0" smtClean="0">
                <a:solidFill>
                  <a:srgbClr val="000000"/>
                </a:solidFill>
                <a:latin typeface="Courier New" panose="02070309020205020404" pitchFamily="49" charset="0"/>
                <a:cs typeface="Courier New" panose="02070309020205020404" pitchFamily="49" charset="0"/>
              </a:rPr>
              <a:t>(1,:);</a:t>
            </a:r>
          </a:p>
          <a:p>
            <a:r>
              <a:rPr lang="en-US" altLang="zh-TW" sz="800" dirty="0" smtClean="0">
                <a:solidFill>
                  <a:srgbClr val="000000"/>
                </a:solidFill>
                <a:latin typeface="Courier New" panose="02070309020205020404" pitchFamily="49" charset="0"/>
                <a:cs typeface="Courier New" panose="02070309020205020404" pitchFamily="49" charset="0"/>
              </a:rPr>
              <a:t>   x2n_table(</a:t>
            </a:r>
            <a:r>
              <a:rPr lang="en-US" altLang="zh-TW" sz="800" dirty="0" err="1" smtClean="0">
                <a:solidFill>
                  <a:srgbClr val="000000"/>
                </a:solidFill>
                <a:latin typeface="Courier New" panose="02070309020205020404" pitchFamily="49" charset="0"/>
                <a:cs typeface="Courier New" panose="02070309020205020404" pitchFamily="49" charset="0"/>
              </a:rPr>
              <a:t>i,j,:,k</a:t>
            </a:r>
            <a:r>
              <a:rPr lang="en-US" altLang="zh-TW" sz="800" dirty="0" smtClean="0">
                <a:solidFill>
                  <a:srgbClr val="000000"/>
                </a:solidFill>
                <a:latin typeface="Courier New" panose="02070309020205020404" pitchFamily="49" charset="0"/>
                <a:cs typeface="Courier New" panose="02070309020205020404" pitchFamily="49" charset="0"/>
              </a:rPr>
              <a:t>) = </a:t>
            </a:r>
            <a:r>
              <a:rPr lang="en-US" altLang="zh-TW" sz="800" dirty="0" err="1" smtClean="0">
                <a:solidFill>
                  <a:srgbClr val="000000"/>
                </a:solidFill>
                <a:latin typeface="Courier New" panose="02070309020205020404" pitchFamily="49" charset="0"/>
                <a:cs typeface="Courier New" panose="02070309020205020404" pitchFamily="49" charset="0"/>
              </a:rPr>
              <a:t>xn</a:t>
            </a:r>
            <a:r>
              <a:rPr lang="en-US" altLang="zh-TW" sz="800" dirty="0" smtClean="0">
                <a:solidFill>
                  <a:srgbClr val="000000"/>
                </a:solidFill>
                <a:latin typeface="Courier New" panose="02070309020205020404" pitchFamily="49" charset="0"/>
                <a:cs typeface="Courier New" panose="02070309020205020404" pitchFamily="49" charset="0"/>
              </a:rPr>
              <a:t>(2,:);</a:t>
            </a: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err="1" smtClean="0">
                <a:solidFill>
                  <a:srgbClr val="000000"/>
                </a:solidFill>
                <a:latin typeface="Courier New" panose="02070309020205020404" pitchFamily="49" charset="0"/>
                <a:cs typeface="Courier New" panose="02070309020205020404" pitchFamily="49" charset="0"/>
              </a:rPr>
              <a:t>L_table</a:t>
            </a:r>
            <a:r>
              <a:rPr lang="en-US" altLang="zh-TW" sz="800" dirty="0" smtClean="0">
                <a:solidFill>
                  <a:srgbClr val="000000"/>
                </a:solidFill>
                <a:latin typeface="Courier New" panose="02070309020205020404" pitchFamily="49" charset="0"/>
                <a:cs typeface="Courier New" panose="02070309020205020404" pitchFamily="49" charset="0"/>
              </a:rPr>
              <a:t>(</a:t>
            </a:r>
            <a:r>
              <a:rPr lang="en-US" altLang="zh-TW" sz="800" dirty="0" err="1" smtClean="0">
                <a:solidFill>
                  <a:srgbClr val="000000"/>
                </a:solidFill>
                <a:latin typeface="Courier New" panose="02070309020205020404" pitchFamily="49" charset="0"/>
                <a:cs typeface="Courier New" panose="02070309020205020404" pitchFamily="49" charset="0"/>
              </a:rPr>
              <a:t>i,j,:,k</a:t>
            </a:r>
            <a:r>
              <a:rPr lang="en-US" altLang="zh-TW" sz="800" dirty="0" smtClean="0">
                <a:solidFill>
                  <a:srgbClr val="000000"/>
                </a:solidFill>
                <a:latin typeface="Courier New" panose="02070309020205020404" pitchFamily="49" charset="0"/>
                <a:cs typeface="Courier New" panose="02070309020205020404" pitchFamily="49" charset="0"/>
              </a:rPr>
              <a:t>) = [x1;x2]'*Q*[x1;x2] + R*u_grid.^2;</a:t>
            </a: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end</a:t>
            </a:r>
            <a:r>
              <a:rPr lang="en-US" altLang="zh-TW" sz="800" dirty="0" smtClean="0">
                <a:solidFill>
                  <a:srgbClr val="000000"/>
                </a:solidFill>
                <a:latin typeface="Courier New"/>
              </a:rPr>
              <a:t> </a:t>
            </a:r>
            <a:r>
              <a:rPr lang="en-US" altLang="zh-TW" sz="800" dirty="0">
                <a:solidFill>
                  <a:srgbClr val="228B22"/>
                </a:solidFill>
                <a:latin typeface="Courier New"/>
              </a:rPr>
              <a:t>% end of loop for </a:t>
            </a:r>
            <a:r>
              <a:rPr lang="en-US" altLang="zh-TW" sz="800" dirty="0" smtClean="0">
                <a:solidFill>
                  <a:srgbClr val="228B22"/>
                </a:solidFill>
                <a:latin typeface="Courier New"/>
              </a:rPr>
              <a:t>x2</a:t>
            </a:r>
            <a:endParaRPr lang="en-US" altLang="zh-TW" sz="800" dirty="0" smtClean="0">
              <a:solidFill>
                <a:srgbClr val="0000FF"/>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end</a:t>
            </a:r>
            <a:r>
              <a:rPr lang="en-US" altLang="zh-TW" sz="800" dirty="0" smtClean="0">
                <a:solidFill>
                  <a:srgbClr val="000000"/>
                </a:solidFill>
                <a:latin typeface="Courier New"/>
              </a:rPr>
              <a:t> </a:t>
            </a:r>
            <a:r>
              <a:rPr lang="en-US" altLang="zh-TW" sz="800" dirty="0">
                <a:solidFill>
                  <a:srgbClr val="228B22"/>
                </a:solidFill>
                <a:latin typeface="Courier New"/>
              </a:rPr>
              <a:t>% end of loop for x1</a:t>
            </a:r>
          </a:p>
          <a:p>
            <a:r>
              <a:rPr lang="en-US" altLang="zh-TW" sz="800" dirty="0" smtClean="0">
                <a:solidFill>
                  <a:srgbClr val="0000FF"/>
                </a:solidFill>
                <a:latin typeface="Courier New" panose="02070309020205020404" pitchFamily="49" charset="0"/>
                <a:cs typeface="Courier New" panose="02070309020205020404" pitchFamily="49" charset="0"/>
              </a:rPr>
              <a:t>end</a:t>
            </a:r>
            <a:r>
              <a:rPr lang="en-US" altLang="zh-TW" sz="800" dirty="0" smtClean="0">
                <a:solidFill>
                  <a:srgbClr val="000000"/>
                </a:solidFill>
                <a:latin typeface="Courier New"/>
              </a:rPr>
              <a:t> </a:t>
            </a:r>
            <a:r>
              <a:rPr lang="en-US" altLang="zh-TW" sz="800" dirty="0">
                <a:solidFill>
                  <a:srgbClr val="228B22"/>
                </a:solidFill>
                <a:latin typeface="Courier New"/>
              </a:rPr>
              <a:t>% end of loop for </a:t>
            </a:r>
            <a:r>
              <a:rPr lang="en-US" altLang="zh-TW" sz="800" dirty="0" smtClean="0">
                <a:solidFill>
                  <a:srgbClr val="228B22"/>
                </a:solidFill>
                <a:latin typeface="Courier New"/>
              </a:rPr>
              <a:t>time</a:t>
            </a:r>
          </a:p>
          <a:p>
            <a:endParaRPr lang="en-US" altLang="zh-TW" sz="800" dirty="0" smtClean="0">
              <a:solidFill>
                <a:srgbClr val="0000FF"/>
              </a:solidFill>
              <a:latin typeface="Courier New" panose="02070309020205020404" pitchFamily="49" charset="0"/>
              <a:cs typeface="Courier New" panose="02070309020205020404" pitchFamily="49" charset="0"/>
            </a:endParaRPr>
          </a:p>
          <a:p>
            <a:r>
              <a:rPr lang="en-US" altLang="zh-TW" sz="800" dirty="0">
                <a:solidFill>
                  <a:srgbClr val="228B22"/>
                </a:solidFill>
                <a:latin typeface="Courier New" panose="02070309020205020404" pitchFamily="49" charset="0"/>
                <a:cs typeface="Courier New" panose="02070309020205020404" pitchFamily="49" charset="0"/>
              </a:rPr>
              <a:t>%% ==============================</a:t>
            </a:r>
          </a:p>
          <a:p>
            <a:r>
              <a:rPr lang="en-US" altLang="zh-TW" sz="800" dirty="0">
                <a:solidFill>
                  <a:srgbClr val="228B22"/>
                </a:solidFill>
                <a:latin typeface="Courier New" panose="02070309020205020404" pitchFamily="49" charset="0"/>
                <a:cs typeface="Courier New" panose="02070309020205020404" pitchFamily="49" charset="0"/>
              </a:rPr>
              <a:t>%% step 2: cost-to-go</a:t>
            </a:r>
          </a:p>
          <a:p>
            <a:r>
              <a:rPr lang="en-US" altLang="zh-TW" sz="800" dirty="0" err="1">
                <a:solidFill>
                  <a:srgbClr val="000000"/>
                </a:solidFill>
                <a:latin typeface="Courier New"/>
              </a:rPr>
              <a:t>J_star</a:t>
            </a:r>
            <a:r>
              <a:rPr lang="en-US" altLang="zh-TW" sz="800" dirty="0">
                <a:solidFill>
                  <a:srgbClr val="000000"/>
                </a:solidFill>
                <a:latin typeface="Courier New"/>
              </a:rPr>
              <a:t> </a:t>
            </a:r>
            <a:r>
              <a:rPr lang="en-US" altLang="zh-TW" sz="800" dirty="0" smtClean="0">
                <a:solidFill>
                  <a:srgbClr val="000000"/>
                </a:solidFill>
                <a:latin typeface="Courier New"/>
              </a:rPr>
              <a:t>= </a:t>
            </a:r>
            <a:r>
              <a:rPr lang="en-US" altLang="zh-TW" sz="800" dirty="0" err="1">
                <a:solidFill>
                  <a:srgbClr val="000000"/>
                </a:solidFill>
                <a:latin typeface="Courier New"/>
              </a:rPr>
              <a:t>zeros</a:t>
            </a:r>
            <a:r>
              <a:rPr lang="en-US" altLang="zh-TW" sz="800" dirty="0">
                <a:solidFill>
                  <a:srgbClr val="000000"/>
                </a:solidFill>
                <a:latin typeface="Courier New"/>
              </a:rPr>
              <a:t>(length(x1_grid), length(x2_grid), N);</a:t>
            </a:r>
          </a:p>
          <a:p>
            <a:r>
              <a:rPr lang="en-US" altLang="zh-TW" sz="800" dirty="0" err="1">
                <a:solidFill>
                  <a:srgbClr val="000000"/>
                </a:solidFill>
                <a:latin typeface="Courier New"/>
              </a:rPr>
              <a:t>u_opt</a:t>
            </a:r>
            <a:r>
              <a:rPr lang="en-US" altLang="zh-TW" sz="800" dirty="0">
                <a:solidFill>
                  <a:srgbClr val="000000"/>
                </a:solidFill>
                <a:latin typeface="Courier New"/>
              </a:rPr>
              <a:t>  </a:t>
            </a:r>
            <a:r>
              <a:rPr lang="en-US" altLang="zh-TW" sz="800" dirty="0" smtClean="0">
                <a:solidFill>
                  <a:srgbClr val="000000"/>
                </a:solidFill>
                <a:latin typeface="Courier New"/>
              </a:rPr>
              <a:t>= </a:t>
            </a:r>
            <a:r>
              <a:rPr lang="en-US" altLang="zh-TW" sz="800" dirty="0" err="1">
                <a:solidFill>
                  <a:srgbClr val="000000"/>
                </a:solidFill>
                <a:latin typeface="Courier New"/>
              </a:rPr>
              <a:t>zeros</a:t>
            </a:r>
            <a:r>
              <a:rPr lang="en-US" altLang="zh-TW" sz="800" dirty="0">
                <a:solidFill>
                  <a:srgbClr val="000000"/>
                </a:solidFill>
                <a:latin typeface="Courier New"/>
              </a:rPr>
              <a:t>(length(x1_grid), length(x2_grid), N);</a:t>
            </a:r>
          </a:p>
          <a:p>
            <a:endParaRPr lang="zh-TW" altLang="en-US" sz="800" dirty="0"/>
          </a:p>
          <a:p>
            <a:r>
              <a:rPr lang="en-US" altLang="zh-TW" sz="800" dirty="0" smtClean="0">
                <a:solidFill>
                  <a:srgbClr val="000000"/>
                </a:solidFill>
                <a:latin typeface="Courier New"/>
              </a:rPr>
              <a:t>k </a:t>
            </a:r>
            <a:r>
              <a:rPr lang="en-US" altLang="zh-TW" sz="800" dirty="0">
                <a:solidFill>
                  <a:srgbClr val="000000"/>
                </a:solidFill>
                <a:latin typeface="Courier New"/>
              </a:rPr>
              <a:t>= N;</a:t>
            </a:r>
          </a:p>
          <a:p>
            <a:r>
              <a:rPr lang="en-US" altLang="zh-TW" sz="800" dirty="0">
                <a:solidFill>
                  <a:srgbClr val="000000"/>
                </a:solidFill>
                <a:latin typeface="Courier New"/>
              </a:rPr>
              <a:t>[X2,X1] = </a:t>
            </a:r>
            <a:r>
              <a:rPr lang="en-US" altLang="zh-TW" sz="800" dirty="0" err="1">
                <a:solidFill>
                  <a:srgbClr val="000000"/>
                </a:solidFill>
                <a:latin typeface="Courier New"/>
              </a:rPr>
              <a:t>meshgrid</a:t>
            </a:r>
            <a:r>
              <a:rPr lang="en-US" altLang="zh-TW" sz="800" dirty="0">
                <a:solidFill>
                  <a:srgbClr val="000000"/>
                </a:solidFill>
                <a:latin typeface="Courier New"/>
              </a:rPr>
              <a:t>(x2_grid, x1_grid);</a:t>
            </a:r>
          </a:p>
          <a:p>
            <a:r>
              <a:rPr lang="en-US" altLang="zh-TW" sz="800" dirty="0" err="1">
                <a:solidFill>
                  <a:srgbClr val="000000"/>
                </a:solidFill>
                <a:latin typeface="Courier New"/>
              </a:rPr>
              <a:t>J_star</a:t>
            </a:r>
            <a:r>
              <a:rPr lang="en-US" altLang="zh-TW" sz="800" dirty="0">
                <a:solidFill>
                  <a:srgbClr val="000000"/>
                </a:solidFill>
                <a:latin typeface="Courier New"/>
              </a:rPr>
              <a:t>(:,:,k) = Q(1,1)*X1.^2 + Q(2,2)*X2.^2; </a:t>
            </a:r>
            <a:r>
              <a:rPr lang="en-US" altLang="zh-TW" sz="800" dirty="0">
                <a:solidFill>
                  <a:srgbClr val="228B22"/>
                </a:solidFill>
                <a:latin typeface="Courier New"/>
              </a:rPr>
              <a:t>% terminal cost</a:t>
            </a:r>
          </a:p>
          <a:p>
            <a:endParaRPr lang="zh-TW" altLang="en-US" sz="800" dirty="0"/>
          </a:p>
          <a:p>
            <a:r>
              <a:rPr lang="en-US" altLang="zh-TW" sz="800" dirty="0" smtClean="0">
                <a:solidFill>
                  <a:srgbClr val="0000FF"/>
                </a:solidFill>
                <a:latin typeface="Courier New" panose="02070309020205020404" pitchFamily="49" charset="0"/>
                <a:cs typeface="Courier New" panose="02070309020205020404" pitchFamily="49" charset="0"/>
              </a:rPr>
              <a:t>for</a:t>
            </a:r>
            <a:r>
              <a:rPr lang="en-US" altLang="zh-TW" sz="800" dirty="0" smtClean="0">
                <a:solidFill>
                  <a:srgbClr val="000000"/>
                </a:solidFill>
                <a:latin typeface="Courier New" panose="02070309020205020404" pitchFamily="49" charset="0"/>
                <a:cs typeface="Courier New" panose="02070309020205020404" pitchFamily="49" charset="0"/>
              </a:rPr>
              <a:t> k = N-1:-1:1</a:t>
            </a:r>
            <a:r>
              <a:rPr lang="en-US" altLang="zh-TW" sz="800" dirty="0" smtClean="0">
                <a:solidFill>
                  <a:srgbClr val="000000"/>
                </a:solidFill>
                <a:latin typeface="Courier New"/>
              </a:rPr>
              <a:t> </a:t>
            </a:r>
            <a:r>
              <a:rPr lang="en-US" altLang="zh-TW" sz="800" dirty="0" smtClean="0">
                <a:solidFill>
                  <a:srgbClr val="228B22"/>
                </a:solidFill>
                <a:latin typeface="Courier New"/>
              </a:rPr>
              <a:t>% backward loop for time</a:t>
            </a:r>
            <a:endParaRPr lang="en-US" altLang="zh-TW" sz="800" dirty="0" smtClean="0">
              <a:solidFill>
                <a:srgbClr val="000000"/>
              </a:solidFill>
              <a:latin typeface="Courier New" panose="02070309020205020404" pitchFamily="49" charset="0"/>
              <a:cs typeface="Courier New" panose="02070309020205020404" pitchFamily="49" charset="0"/>
            </a:endParaRP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for</a:t>
            </a:r>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err="1" smtClean="0">
                <a:solidFill>
                  <a:srgbClr val="000000"/>
                </a:solidFill>
                <a:latin typeface="Courier New" panose="02070309020205020404" pitchFamily="49" charset="0"/>
                <a:cs typeface="Courier New" panose="02070309020205020404" pitchFamily="49" charset="0"/>
              </a:rPr>
              <a:t>i</a:t>
            </a:r>
            <a:r>
              <a:rPr lang="en-US" altLang="zh-TW" sz="800" dirty="0" smtClean="0">
                <a:solidFill>
                  <a:srgbClr val="000000"/>
                </a:solidFill>
                <a:latin typeface="Courier New" panose="02070309020205020404" pitchFamily="49" charset="0"/>
                <a:cs typeface="Courier New" panose="02070309020205020404" pitchFamily="49" charset="0"/>
              </a:rPr>
              <a:t> = 1:length(x1_grid)</a:t>
            </a:r>
            <a:r>
              <a:rPr lang="en-US" altLang="zh-TW" sz="800" dirty="0">
                <a:solidFill>
                  <a:srgbClr val="000000"/>
                </a:solidFill>
                <a:latin typeface="Courier New"/>
              </a:rPr>
              <a:t> </a:t>
            </a:r>
            <a:r>
              <a:rPr lang="en-US" altLang="zh-TW" sz="800" dirty="0">
                <a:solidFill>
                  <a:srgbClr val="228B22"/>
                </a:solidFill>
                <a:latin typeface="Courier New"/>
              </a:rPr>
              <a:t>% loop for </a:t>
            </a:r>
            <a:r>
              <a:rPr lang="en-US" altLang="zh-TW" sz="800" dirty="0" smtClean="0">
                <a:solidFill>
                  <a:srgbClr val="228B22"/>
                </a:solidFill>
                <a:latin typeface="Courier New"/>
              </a:rPr>
              <a:t>x1</a:t>
            </a:r>
            <a:endParaRPr lang="en-US" altLang="zh-TW" sz="800" i="1" dirty="0" smtClean="0">
              <a:solidFill>
                <a:srgbClr val="000000"/>
              </a:solidFill>
              <a:latin typeface="Courier New" panose="02070309020205020404" pitchFamily="49" charset="0"/>
              <a:cs typeface="Courier New" panose="02070309020205020404" pitchFamily="49" charset="0"/>
            </a:endParaRPr>
          </a:p>
          <a:p>
            <a:r>
              <a:rPr lang="en-US" altLang="zh-TW" sz="800" i="1" dirty="0" smtClean="0">
                <a:solidFill>
                  <a:srgbClr val="000000"/>
                </a:solidFill>
                <a:latin typeface="Courier New" panose="02070309020205020404" pitchFamily="49" charset="0"/>
                <a:cs typeface="Courier New" panose="02070309020205020404" pitchFamily="49" charset="0"/>
              </a:rPr>
              <a:t>  </a:t>
            </a:r>
            <a:r>
              <a:rPr lang="en-US" altLang="zh-TW" sz="800" i="1" dirty="0" smtClean="0">
                <a:solidFill>
                  <a:srgbClr val="0000FF"/>
                </a:solidFill>
                <a:latin typeface="Courier New" panose="02070309020205020404" pitchFamily="49" charset="0"/>
                <a:cs typeface="Courier New" panose="02070309020205020404" pitchFamily="49" charset="0"/>
              </a:rPr>
              <a:t>for</a:t>
            </a:r>
            <a:r>
              <a:rPr lang="en-US" altLang="zh-TW" sz="800" i="1" dirty="0" smtClean="0">
                <a:solidFill>
                  <a:srgbClr val="000000"/>
                </a:solidFill>
                <a:latin typeface="Courier New" panose="02070309020205020404" pitchFamily="49" charset="0"/>
                <a:cs typeface="Courier New" panose="02070309020205020404" pitchFamily="49" charset="0"/>
              </a:rPr>
              <a:t> j = 1:length(x2_grid)</a:t>
            </a:r>
            <a:r>
              <a:rPr lang="en-US" altLang="zh-TW" sz="800" i="1" dirty="0">
                <a:solidFill>
                  <a:srgbClr val="000000"/>
                </a:solidFill>
                <a:latin typeface="Courier New"/>
              </a:rPr>
              <a:t> </a:t>
            </a:r>
            <a:r>
              <a:rPr lang="en-US" altLang="zh-TW" sz="800" i="1" dirty="0">
                <a:solidFill>
                  <a:srgbClr val="228B22"/>
                </a:solidFill>
                <a:latin typeface="Courier New"/>
              </a:rPr>
              <a:t>% loop for </a:t>
            </a:r>
            <a:r>
              <a:rPr lang="en-US" altLang="zh-TW" sz="800" i="1" dirty="0" smtClean="0">
                <a:solidFill>
                  <a:srgbClr val="228B22"/>
                </a:solidFill>
                <a:latin typeface="Courier New"/>
              </a:rPr>
              <a:t>x2</a:t>
            </a:r>
            <a:endParaRPr lang="en-US" altLang="zh-TW" sz="800" i="1" dirty="0" smtClean="0">
              <a:solidFill>
                <a:srgbClr val="000000"/>
              </a:solidFill>
              <a:latin typeface="Courier New" panose="02070309020205020404" pitchFamily="49" charset="0"/>
              <a:cs typeface="Courier New" panose="02070309020205020404" pitchFamily="49" charset="0"/>
            </a:endParaRPr>
          </a:p>
          <a:p>
            <a:r>
              <a:rPr lang="en-US" altLang="zh-TW" sz="800" i="1" dirty="0" smtClean="0">
                <a:solidFill>
                  <a:srgbClr val="000000"/>
                </a:solidFill>
                <a:latin typeface="Courier New" panose="02070309020205020404" pitchFamily="49" charset="0"/>
                <a:cs typeface="Courier New" panose="02070309020205020404" pitchFamily="49" charset="0"/>
              </a:rPr>
              <a:t>   x1n </a:t>
            </a:r>
            <a:r>
              <a:rPr lang="en-US" altLang="zh-TW" sz="800" i="1" dirty="0">
                <a:solidFill>
                  <a:srgbClr val="000000"/>
                </a:solidFill>
                <a:latin typeface="Courier New" panose="02070309020205020404" pitchFamily="49" charset="0"/>
                <a:cs typeface="Courier New" panose="02070309020205020404" pitchFamily="49" charset="0"/>
              </a:rPr>
              <a:t>= squeeze(x1n_table(</a:t>
            </a:r>
            <a:r>
              <a:rPr lang="en-US" altLang="zh-TW" sz="800" i="1" dirty="0" err="1">
                <a:solidFill>
                  <a:srgbClr val="000000"/>
                </a:solidFill>
                <a:latin typeface="Courier New" panose="02070309020205020404" pitchFamily="49" charset="0"/>
                <a:cs typeface="Courier New" panose="02070309020205020404" pitchFamily="49" charset="0"/>
              </a:rPr>
              <a:t>i,j,:,k</a:t>
            </a:r>
            <a:r>
              <a:rPr lang="en-US" altLang="zh-TW" sz="800" i="1" dirty="0">
                <a:solidFill>
                  <a:srgbClr val="000000"/>
                </a:solidFill>
                <a:latin typeface="Courier New" panose="02070309020205020404" pitchFamily="49" charset="0"/>
                <a:cs typeface="Courier New" panose="02070309020205020404" pitchFamily="49" charset="0"/>
              </a:rPr>
              <a:t>));</a:t>
            </a:r>
          </a:p>
          <a:p>
            <a:r>
              <a:rPr lang="en-US" altLang="zh-TW" sz="800" i="1" dirty="0" smtClean="0">
                <a:solidFill>
                  <a:srgbClr val="000000"/>
                </a:solidFill>
                <a:latin typeface="Courier New"/>
              </a:rPr>
              <a:t>   x2n </a:t>
            </a:r>
            <a:r>
              <a:rPr lang="en-US" altLang="zh-TW" sz="800" i="1" dirty="0">
                <a:solidFill>
                  <a:srgbClr val="000000"/>
                </a:solidFill>
                <a:latin typeface="Courier New"/>
              </a:rPr>
              <a:t>= squeeze(x2n_table(</a:t>
            </a:r>
            <a:r>
              <a:rPr lang="en-US" altLang="zh-TW" sz="800" i="1" dirty="0" err="1">
                <a:solidFill>
                  <a:srgbClr val="000000"/>
                </a:solidFill>
                <a:latin typeface="Courier New"/>
              </a:rPr>
              <a:t>i,j,:,k</a:t>
            </a:r>
            <a:r>
              <a:rPr lang="en-US" altLang="zh-TW" sz="800" i="1" dirty="0">
                <a:solidFill>
                  <a:srgbClr val="000000"/>
                </a:solidFill>
                <a:latin typeface="Courier New"/>
              </a:rPr>
              <a:t>));</a:t>
            </a:r>
          </a:p>
          <a:p>
            <a:r>
              <a:rPr lang="en-US" altLang="zh-TW" sz="800" i="1" dirty="0">
                <a:solidFill>
                  <a:srgbClr val="000000"/>
                </a:solidFill>
                <a:latin typeface="Courier New"/>
              </a:rPr>
              <a:t>   </a:t>
            </a:r>
            <a:r>
              <a:rPr lang="en-US" altLang="zh-TW" sz="800" i="1" dirty="0" smtClean="0">
                <a:solidFill>
                  <a:srgbClr val="000000"/>
                </a:solidFill>
                <a:latin typeface="Courier New"/>
              </a:rPr>
              <a:t>x1n(x1n&gt;max(x1_grid</a:t>
            </a:r>
            <a:r>
              <a:rPr lang="en-US" altLang="zh-TW" sz="800" i="1" dirty="0">
                <a:solidFill>
                  <a:srgbClr val="000000"/>
                </a:solidFill>
                <a:latin typeface="Courier New"/>
              </a:rPr>
              <a:t>)) = max(x1_grid);</a:t>
            </a:r>
          </a:p>
          <a:p>
            <a:r>
              <a:rPr lang="en-US" altLang="zh-TW" sz="800" i="1" dirty="0">
                <a:solidFill>
                  <a:srgbClr val="000000"/>
                </a:solidFill>
                <a:latin typeface="Courier New"/>
              </a:rPr>
              <a:t>   </a:t>
            </a:r>
            <a:r>
              <a:rPr lang="en-US" altLang="zh-TW" sz="800" i="1" dirty="0" smtClean="0">
                <a:solidFill>
                  <a:srgbClr val="000000"/>
                </a:solidFill>
                <a:latin typeface="Courier New"/>
              </a:rPr>
              <a:t>x1n(x1n&lt;min(x1_grid</a:t>
            </a:r>
            <a:r>
              <a:rPr lang="en-US" altLang="zh-TW" sz="800" i="1" dirty="0">
                <a:solidFill>
                  <a:srgbClr val="000000"/>
                </a:solidFill>
                <a:latin typeface="Courier New"/>
              </a:rPr>
              <a:t>)) = min(x1_grid);</a:t>
            </a:r>
          </a:p>
          <a:p>
            <a:r>
              <a:rPr lang="en-US" altLang="zh-TW" sz="800" i="1" dirty="0">
                <a:solidFill>
                  <a:srgbClr val="000000"/>
                </a:solidFill>
                <a:latin typeface="Courier New"/>
              </a:rPr>
              <a:t>   </a:t>
            </a:r>
            <a:r>
              <a:rPr lang="en-US" altLang="zh-TW" sz="800" i="1" dirty="0" smtClean="0">
                <a:solidFill>
                  <a:srgbClr val="000000"/>
                </a:solidFill>
                <a:latin typeface="Courier New"/>
              </a:rPr>
              <a:t>x2n(x2n&gt;max(x2_grid</a:t>
            </a:r>
            <a:r>
              <a:rPr lang="en-US" altLang="zh-TW" sz="800" i="1" dirty="0">
                <a:solidFill>
                  <a:srgbClr val="000000"/>
                </a:solidFill>
                <a:latin typeface="Courier New"/>
              </a:rPr>
              <a:t>)) = max(x2_grid);</a:t>
            </a:r>
          </a:p>
          <a:p>
            <a:r>
              <a:rPr lang="en-US" altLang="zh-TW" sz="800" i="1" dirty="0">
                <a:solidFill>
                  <a:srgbClr val="000000"/>
                </a:solidFill>
                <a:latin typeface="Courier New"/>
              </a:rPr>
              <a:t>   </a:t>
            </a:r>
            <a:r>
              <a:rPr lang="en-US" altLang="zh-TW" sz="800" i="1" dirty="0" smtClean="0">
                <a:solidFill>
                  <a:srgbClr val="000000"/>
                </a:solidFill>
                <a:latin typeface="Courier New"/>
              </a:rPr>
              <a:t>x2n(x2n&lt;min(x2_grid</a:t>
            </a:r>
            <a:r>
              <a:rPr lang="en-US" altLang="zh-TW" sz="800" i="1" dirty="0">
                <a:solidFill>
                  <a:srgbClr val="000000"/>
                </a:solidFill>
                <a:latin typeface="Courier New"/>
              </a:rPr>
              <a:t>)) = min(x2_grid);</a:t>
            </a:r>
          </a:p>
          <a:p>
            <a:r>
              <a:rPr lang="en-US" altLang="zh-TW" sz="800" dirty="0" smtClean="0">
                <a:solidFill>
                  <a:srgbClr val="000000"/>
                </a:solidFill>
                <a:latin typeface="Courier New"/>
              </a:rPr>
              <a:t>   </a:t>
            </a:r>
            <a:r>
              <a:rPr lang="en-US" altLang="zh-TW" sz="800" dirty="0" err="1" smtClean="0">
                <a:solidFill>
                  <a:srgbClr val="000000"/>
                </a:solidFill>
                <a:latin typeface="Courier New"/>
              </a:rPr>
              <a:t>J_temp</a:t>
            </a:r>
            <a:r>
              <a:rPr lang="en-US" altLang="zh-TW" sz="800" dirty="0" smtClean="0">
                <a:solidFill>
                  <a:srgbClr val="000000"/>
                </a:solidFill>
                <a:latin typeface="Courier New"/>
              </a:rPr>
              <a:t> </a:t>
            </a:r>
            <a:r>
              <a:rPr lang="en-US" altLang="zh-TW" sz="800" dirty="0">
                <a:solidFill>
                  <a:srgbClr val="000000"/>
                </a:solidFill>
                <a:latin typeface="Courier New"/>
              </a:rPr>
              <a:t>= squeeze(</a:t>
            </a:r>
            <a:r>
              <a:rPr lang="en-US" altLang="zh-TW" sz="800" dirty="0" err="1">
                <a:solidFill>
                  <a:srgbClr val="000000"/>
                </a:solidFill>
                <a:latin typeface="Courier New"/>
              </a:rPr>
              <a:t>L_table</a:t>
            </a:r>
            <a:r>
              <a:rPr lang="en-US" altLang="zh-TW" sz="800" dirty="0">
                <a:solidFill>
                  <a:srgbClr val="000000"/>
                </a:solidFill>
                <a:latin typeface="Courier New"/>
              </a:rPr>
              <a:t>(</a:t>
            </a:r>
            <a:r>
              <a:rPr lang="en-US" altLang="zh-TW" sz="800" dirty="0" err="1">
                <a:solidFill>
                  <a:srgbClr val="000000"/>
                </a:solidFill>
                <a:latin typeface="Courier New"/>
              </a:rPr>
              <a:t>i,j,:,k</a:t>
            </a:r>
            <a:r>
              <a:rPr lang="en-US" altLang="zh-TW" sz="800" dirty="0">
                <a:solidFill>
                  <a:srgbClr val="000000"/>
                </a:solidFill>
                <a:latin typeface="Courier New"/>
              </a:rPr>
              <a:t>)) + </a:t>
            </a:r>
            <a:r>
              <a:rPr lang="en-US" altLang="zh-TW" sz="800" dirty="0">
                <a:solidFill>
                  <a:srgbClr val="0000FF"/>
                </a:solidFill>
                <a:latin typeface="Courier New"/>
              </a:rPr>
              <a:t>...</a:t>
            </a:r>
          </a:p>
          <a:p>
            <a:r>
              <a:rPr lang="pt-BR" altLang="zh-TW" sz="800" dirty="0">
                <a:solidFill>
                  <a:srgbClr val="000000"/>
                </a:solidFill>
                <a:latin typeface="Courier New"/>
              </a:rPr>
              <a:t>   </a:t>
            </a:r>
            <a:r>
              <a:rPr lang="pt-BR" altLang="zh-TW" sz="800" dirty="0" smtClean="0">
                <a:solidFill>
                  <a:srgbClr val="000000"/>
                </a:solidFill>
                <a:latin typeface="Courier New"/>
              </a:rPr>
              <a:t>         interp2(x2_grid</a:t>
            </a:r>
            <a:r>
              <a:rPr lang="pt-BR" altLang="zh-TW" sz="800" dirty="0">
                <a:solidFill>
                  <a:srgbClr val="000000"/>
                </a:solidFill>
                <a:latin typeface="Courier New"/>
              </a:rPr>
              <a:t>, x1_grid, J_star(:,:,k+1), x2n, x1n</a:t>
            </a:r>
            <a:r>
              <a:rPr lang="pt-BR" altLang="zh-TW" sz="800" dirty="0" smtClean="0">
                <a:solidFill>
                  <a:srgbClr val="000000"/>
                </a:solidFill>
                <a:latin typeface="Courier New"/>
              </a:rPr>
              <a:t>);</a:t>
            </a:r>
            <a:endParaRPr lang="pt-BR" altLang="zh-TW" sz="800" dirty="0">
              <a:solidFill>
                <a:srgbClr val="228B22"/>
              </a:solidFill>
              <a:latin typeface="Courier New"/>
            </a:endParaRPr>
          </a:p>
          <a:p>
            <a:r>
              <a:rPr lang="en-US" altLang="zh-TW" sz="800" dirty="0" smtClean="0">
                <a:solidFill>
                  <a:srgbClr val="000000"/>
                </a:solidFill>
                <a:latin typeface="Courier New"/>
              </a:rPr>
              <a:t>   [</a:t>
            </a:r>
            <a:r>
              <a:rPr lang="en-US" altLang="zh-TW" sz="800" dirty="0" err="1" smtClean="0">
                <a:solidFill>
                  <a:srgbClr val="000000"/>
                </a:solidFill>
                <a:latin typeface="Courier New"/>
              </a:rPr>
              <a:t>opt_value</a:t>
            </a:r>
            <a:r>
              <a:rPr lang="en-US" altLang="zh-TW" sz="800" dirty="0">
                <a:solidFill>
                  <a:srgbClr val="000000"/>
                </a:solidFill>
                <a:latin typeface="Courier New"/>
              </a:rPr>
              <a:t>, </a:t>
            </a:r>
            <a:r>
              <a:rPr lang="en-US" altLang="zh-TW" sz="800" dirty="0" err="1">
                <a:solidFill>
                  <a:srgbClr val="000000"/>
                </a:solidFill>
                <a:latin typeface="Courier New"/>
              </a:rPr>
              <a:t>opt_id</a:t>
            </a:r>
            <a:r>
              <a:rPr lang="en-US" altLang="zh-TW" sz="800" dirty="0">
                <a:solidFill>
                  <a:srgbClr val="000000"/>
                </a:solidFill>
                <a:latin typeface="Courier New"/>
              </a:rPr>
              <a:t>] = min(</a:t>
            </a:r>
            <a:r>
              <a:rPr lang="en-US" altLang="zh-TW" sz="800" dirty="0" err="1">
                <a:solidFill>
                  <a:srgbClr val="000000"/>
                </a:solidFill>
                <a:latin typeface="Courier New"/>
              </a:rPr>
              <a:t>J_temp</a:t>
            </a:r>
            <a:r>
              <a:rPr lang="en-US" altLang="zh-TW" sz="800" dirty="0">
                <a:solidFill>
                  <a:srgbClr val="000000"/>
                </a:solidFill>
                <a:latin typeface="Courier New"/>
              </a:rPr>
              <a:t>);</a:t>
            </a:r>
          </a:p>
          <a:p>
            <a:r>
              <a:rPr lang="en-US" altLang="zh-TW" sz="800" dirty="0">
                <a:solidFill>
                  <a:srgbClr val="000000"/>
                </a:solidFill>
                <a:latin typeface="Courier New"/>
              </a:rPr>
              <a:t>   </a:t>
            </a:r>
            <a:r>
              <a:rPr lang="en-US" altLang="zh-TW" sz="800" dirty="0" err="1" smtClean="0">
                <a:solidFill>
                  <a:srgbClr val="000000"/>
                </a:solidFill>
                <a:latin typeface="Courier New"/>
              </a:rPr>
              <a:t>J_star</a:t>
            </a:r>
            <a:r>
              <a:rPr lang="en-US" altLang="zh-TW" sz="800" dirty="0" smtClean="0">
                <a:solidFill>
                  <a:srgbClr val="000000"/>
                </a:solidFill>
                <a:latin typeface="Courier New"/>
              </a:rPr>
              <a:t>(</a:t>
            </a:r>
            <a:r>
              <a:rPr lang="en-US" altLang="zh-TW" sz="800" dirty="0" err="1" smtClean="0">
                <a:solidFill>
                  <a:srgbClr val="000000"/>
                </a:solidFill>
                <a:latin typeface="Courier New"/>
              </a:rPr>
              <a:t>i,j,k</a:t>
            </a:r>
            <a:r>
              <a:rPr lang="en-US" altLang="zh-TW" sz="800" dirty="0">
                <a:solidFill>
                  <a:srgbClr val="000000"/>
                </a:solidFill>
                <a:latin typeface="Courier New"/>
              </a:rPr>
              <a:t>) = </a:t>
            </a:r>
            <a:r>
              <a:rPr lang="en-US" altLang="zh-TW" sz="800" dirty="0" err="1">
                <a:solidFill>
                  <a:srgbClr val="000000"/>
                </a:solidFill>
                <a:latin typeface="Courier New"/>
              </a:rPr>
              <a:t>opt_value</a:t>
            </a:r>
            <a:r>
              <a:rPr lang="en-US" altLang="zh-TW" sz="800" dirty="0">
                <a:solidFill>
                  <a:srgbClr val="000000"/>
                </a:solidFill>
                <a:latin typeface="Courier New"/>
              </a:rPr>
              <a:t>;</a:t>
            </a:r>
          </a:p>
          <a:p>
            <a:r>
              <a:rPr lang="en-US" altLang="zh-TW" sz="800" dirty="0">
                <a:solidFill>
                  <a:srgbClr val="000000"/>
                </a:solidFill>
                <a:latin typeface="Courier New"/>
              </a:rPr>
              <a:t>   </a:t>
            </a:r>
            <a:r>
              <a:rPr lang="en-US" altLang="zh-TW" sz="800" dirty="0" err="1" smtClean="0">
                <a:solidFill>
                  <a:srgbClr val="000000"/>
                </a:solidFill>
                <a:latin typeface="Courier New"/>
              </a:rPr>
              <a:t>u_opt</a:t>
            </a:r>
            <a:r>
              <a:rPr lang="en-US" altLang="zh-TW" sz="800" dirty="0" smtClean="0">
                <a:solidFill>
                  <a:srgbClr val="000000"/>
                </a:solidFill>
                <a:latin typeface="Courier New"/>
              </a:rPr>
              <a:t>(</a:t>
            </a:r>
            <a:r>
              <a:rPr lang="en-US" altLang="zh-TW" sz="800" dirty="0" err="1" smtClean="0">
                <a:solidFill>
                  <a:srgbClr val="000000"/>
                </a:solidFill>
                <a:latin typeface="Courier New"/>
              </a:rPr>
              <a:t>i,j,k</a:t>
            </a:r>
            <a:r>
              <a:rPr lang="en-US" altLang="zh-TW" sz="800" dirty="0">
                <a:solidFill>
                  <a:srgbClr val="000000"/>
                </a:solidFill>
                <a:latin typeface="Courier New"/>
              </a:rPr>
              <a:t>) = </a:t>
            </a:r>
            <a:r>
              <a:rPr lang="en-US" altLang="zh-TW" sz="800" dirty="0" err="1">
                <a:solidFill>
                  <a:srgbClr val="000000"/>
                </a:solidFill>
                <a:latin typeface="Courier New"/>
              </a:rPr>
              <a:t>u_grid</a:t>
            </a:r>
            <a:r>
              <a:rPr lang="en-US" altLang="zh-TW" sz="800" dirty="0">
                <a:solidFill>
                  <a:srgbClr val="000000"/>
                </a:solidFill>
                <a:latin typeface="Courier New"/>
              </a:rPr>
              <a:t>(</a:t>
            </a:r>
            <a:r>
              <a:rPr lang="en-US" altLang="zh-TW" sz="800" dirty="0" err="1">
                <a:solidFill>
                  <a:srgbClr val="000000"/>
                </a:solidFill>
                <a:latin typeface="Courier New"/>
              </a:rPr>
              <a:t>opt_id</a:t>
            </a:r>
            <a:r>
              <a:rPr lang="en-US" altLang="zh-TW" sz="800" dirty="0">
                <a:solidFill>
                  <a:srgbClr val="000000"/>
                </a:solidFill>
                <a:latin typeface="Courier New"/>
              </a:rPr>
              <a:t>);</a:t>
            </a:r>
          </a:p>
          <a:p>
            <a:r>
              <a:rPr lang="en-US" altLang="zh-TW" sz="800" dirty="0" smtClean="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end</a:t>
            </a:r>
            <a:endParaRPr lang="en-US" altLang="zh-TW" sz="800" dirty="0">
              <a:solidFill>
                <a:srgbClr val="0000FF"/>
              </a:solidFill>
              <a:latin typeface="Courier New" panose="02070309020205020404" pitchFamily="49" charset="0"/>
              <a:cs typeface="Courier New" panose="02070309020205020404" pitchFamily="49" charset="0"/>
            </a:endParaRPr>
          </a:p>
          <a:p>
            <a:r>
              <a:rPr lang="en-US" altLang="zh-TW" sz="800" dirty="0">
                <a:solidFill>
                  <a:srgbClr val="000000"/>
                </a:solidFill>
                <a:latin typeface="Courier New" panose="02070309020205020404" pitchFamily="49" charset="0"/>
                <a:cs typeface="Courier New" panose="02070309020205020404" pitchFamily="49" charset="0"/>
              </a:rPr>
              <a:t> </a:t>
            </a:r>
            <a:r>
              <a:rPr lang="en-US" altLang="zh-TW" sz="800" dirty="0" smtClean="0">
                <a:solidFill>
                  <a:srgbClr val="0000FF"/>
                </a:solidFill>
                <a:latin typeface="Courier New" panose="02070309020205020404" pitchFamily="49" charset="0"/>
                <a:cs typeface="Courier New" panose="02070309020205020404" pitchFamily="49" charset="0"/>
              </a:rPr>
              <a:t>end</a:t>
            </a:r>
            <a:endParaRPr lang="en-US" altLang="zh-TW" sz="800" dirty="0">
              <a:solidFill>
                <a:srgbClr val="0000FF"/>
              </a:solidFill>
              <a:latin typeface="Courier New" panose="02070309020205020404" pitchFamily="49" charset="0"/>
              <a:cs typeface="Courier New" panose="02070309020205020404" pitchFamily="49" charset="0"/>
            </a:endParaRPr>
          </a:p>
          <a:p>
            <a:r>
              <a:rPr lang="en-US" altLang="zh-TW" sz="800" dirty="0" smtClean="0">
                <a:solidFill>
                  <a:srgbClr val="0000FF"/>
                </a:solidFill>
                <a:latin typeface="Courier New" panose="02070309020205020404" pitchFamily="49" charset="0"/>
                <a:cs typeface="Courier New" panose="02070309020205020404" pitchFamily="49" charset="0"/>
              </a:rPr>
              <a:t>end</a:t>
            </a:r>
            <a:endParaRPr lang="en-US" altLang="zh-TW" sz="800" dirty="0">
              <a:solidFill>
                <a:srgbClr val="0000FF"/>
              </a:solidFill>
              <a:latin typeface="Courier New" panose="02070309020205020404" pitchFamily="49" charset="0"/>
              <a:cs typeface="Courier New" panose="02070309020205020404" pitchFamily="49" charset="0"/>
            </a:endParaRPr>
          </a:p>
        </p:txBody>
      </p:sp>
      <p:sp>
        <p:nvSpPr>
          <p:cNvPr id="16" name="Title 15"/>
          <p:cNvSpPr>
            <a:spLocks noGrp="1"/>
          </p:cNvSpPr>
          <p:nvPr>
            <p:ph type="title"/>
          </p:nvPr>
        </p:nvSpPr>
        <p:spPr/>
        <p:txBody>
          <a:bodyPr/>
          <a:lstStyle/>
          <a:p>
            <a:r>
              <a:rPr lang="en-US" altLang="zh-TW" dirty="0" smtClean="0"/>
              <a:t>MATLAB Script</a:t>
            </a:r>
            <a:endParaRPr lang="zh-TW" altLang="en-US" dirty="0"/>
          </a:p>
        </p:txBody>
      </p:sp>
      <p:sp>
        <p:nvSpPr>
          <p:cNvPr id="3" name="TextBox 2"/>
          <p:cNvSpPr txBox="1"/>
          <p:nvPr/>
        </p:nvSpPr>
        <p:spPr>
          <a:xfrm>
            <a:off x="3363855" y="2365777"/>
            <a:ext cx="5624143" cy="289310"/>
          </a:xfrm>
          <a:prstGeom prst="rect">
            <a:avLst/>
          </a:prstGeom>
          <a:noFill/>
        </p:spPr>
        <p:txBody>
          <a:bodyPr wrap="square" rtlCol="0">
            <a:spAutoFit/>
          </a:bodyPr>
          <a:lstStyle/>
          <a:p>
            <a:pPr>
              <a:lnSpc>
                <a:spcPct val="80000"/>
              </a:lnSpc>
            </a:pPr>
            <a:r>
              <a:rPr lang="en-US" altLang="zh-TW" sz="1600" b="1" dirty="0" smtClean="0">
                <a:solidFill>
                  <a:srgbClr val="FF0000"/>
                </a:solidFill>
              </a:rPr>
              <a:t>Parallelization (calculate </a:t>
            </a:r>
            <a:r>
              <a:rPr lang="en-US" altLang="zh-TW" sz="1600" b="1" i="1" dirty="0" smtClean="0">
                <a:solidFill>
                  <a:srgbClr val="FF0000"/>
                </a:solidFill>
                <a:latin typeface="Times New Roman" panose="02020603050405020304" pitchFamily="18" charset="0"/>
                <a:cs typeface="Times New Roman" panose="02020603050405020304" pitchFamily="18" charset="0"/>
              </a:rPr>
              <a:t>x</a:t>
            </a:r>
            <a:r>
              <a:rPr lang="en-US" altLang="zh-TW" sz="1600" b="1" i="1" baseline="-25000" dirty="0" smtClean="0">
                <a:solidFill>
                  <a:srgbClr val="FF0000"/>
                </a:solidFill>
                <a:latin typeface="Times New Roman" panose="02020603050405020304" pitchFamily="18" charset="0"/>
                <a:cs typeface="Times New Roman" panose="02020603050405020304" pitchFamily="18" charset="0"/>
              </a:rPr>
              <a:t>k</a:t>
            </a:r>
            <a:r>
              <a:rPr lang="en-US" altLang="zh-TW" sz="1600" b="1" baseline="-25000" dirty="0" smtClean="0">
                <a:solidFill>
                  <a:srgbClr val="FF0000"/>
                </a:solidFill>
                <a:latin typeface="Times New Roman" panose="02020603050405020304" pitchFamily="18" charset="0"/>
                <a:cs typeface="Times New Roman" panose="02020603050405020304" pitchFamily="18" charset="0"/>
              </a:rPr>
              <a:t>+</a:t>
            </a:r>
            <a:r>
              <a:rPr lang="en-US" altLang="zh-TW" sz="1600" b="1" i="1" baseline="-25000" dirty="0" smtClean="0">
                <a:solidFill>
                  <a:srgbClr val="FF0000"/>
                </a:solidFill>
                <a:latin typeface="Times New Roman" panose="02020603050405020304" pitchFamily="18" charset="0"/>
                <a:cs typeface="Times New Roman" panose="02020603050405020304" pitchFamily="18" charset="0"/>
              </a:rPr>
              <a:t>1</a:t>
            </a:r>
            <a:r>
              <a:rPr lang="en-US" altLang="zh-TW" sz="1600" b="1" dirty="0" smtClean="0">
                <a:solidFill>
                  <a:srgbClr val="FF0000"/>
                </a:solidFill>
              </a:rPr>
              <a:t> with all possible</a:t>
            </a:r>
            <a:r>
              <a:rPr lang="en-US" altLang="zh-TW" sz="1600" b="1" dirty="0">
                <a:solidFill>
                  <a:srgbClr val="FF0000"/>
                </a:solidFill>
              </a:rPr>
              <a:t> </a:t>
            </a:r>
            <a:r>
              <a:rPr lang="en-US" altLang="zh-TW" sz="1600" b="1" i="1" dirty="0">
                <a:solidFill>
                  <a:srgbClr val="FF0000"/>
                </a:solidFill>
                <a:latin typeface="Times New Roman" panose="02020603050405020304" pitchFamily="18" charset="0"/>
                <a:cs typeface="Times New Roman" panose="02020603050405020304" pitchFamily="18" charset="0"/>
              </a:rPr>
              <a:t>u</a:t>
            </a:r>
            <a:r>
              <a:rPr lang="en-US" altLang="zh-TW" sz="1600" b="1" dirty="0" smtClean="0">
                <a:solidFill>
                  <a:srgbClr val="FF0000"/>
                </a:solidFill>
              </a:rPr>
              <a:t> at once)</a:t>
            </a:r>
            <a:endParaRPr lang="zh-TW" altLang="en-US" sz="1600" b="1" dirty="0">
              <a:solidFill>
                <a:srgbClr val="FF0000"/>
              </a:solidFill>
            </a:endParaRPr>
          </a:p>
        </p:txBody>
      </p:sp>
      <p:grpSp>
        <p:nvGrpSpPr>
          <p:cNvPr id="13" name="Group 12"/>
          <p:cNvGrpSpPr/>
          <p:nvPr/>
        </p:nvGrpSpPr>
        <p:grpSpPr>
          <a:xfrm>
            <a:off x="2809877" y="5947164"/>
            <a:ext cx="2827440" cy="343152"/>
            <a:chOff x="1524001" y="5120415"/>
            <a:chExt cx="2827440" cy="343152"/>
          </a:xfrm>
        </p:grpSpPr>
        <p:sp>
          <p:nvSpPr>
            <p:cNvPr id="7" name="TextBox 6"/>
            <p:cNvSpPr txBox="1"/>
            <p:nvPr/>
          </p:nvSpPr>
          <p:spPr>
            <a:xfrm>
              <a:off x="1524001" y="5174257"/>
              <a:ext cx="2827440" cy="289310"/>
            </a:xfrm>
            <a:prstGeom prst="rect">
              <a:avLst/>
            </a:prstGeom>
            <a:noFill/>
          </p:spPr>
          <p:txBody>
            <a:bodyPr wrap="square" rtlCol="0">
              <a:spAutoFit/>
            </a:bodyPr>
            <a:lstStyle/>
            <a:p>
              <a:pPr>
                <a:lnSpc>
                  <a:spcPct val="80000"/>
                </a:lnSpc>
              </a:pPr>
              <a:r>
                <a:rPr lang="en-US" altLang="zh-TW" sz="1600" b="1" dirty="0" smtClean="0">
                  <a:solidFill>
                    <a:srgbClr val="FF0000"/>
                  </a:solidFill>
                </a:rPr>
                <a:t>Find         via interpolation </a:t>
              </a:r>
              <a:endParaRPr lang="zh-TW" altLang="en-US" sz="1600" b="1" dirty="0">
                <a:solidFill>
                  <a:srgbClr val="FF0000"/>
                </a:solidFill>
              </a:endParaRPr>
            </a:p>
          </p:txBody>
        </p:sp>
        <p:graphicFrame>
          <p:nvGraphicFramePr>
            <p:cNvPr id="12" name="Object 11"/>
            <p:cNvGraphicFramePr>
              <a:graphicFrameLocks noChangeAspect="1"/>
            </p:cNvGraphicFramePr>
            <p:nvPr>
              <p:extLst/>
            </p:nvPr>
          </p:nvGraphicFramePr>
          <p:xfrm>
            <a:off x="2073595" y="5120415"/>
            <a:ext cx="391690" cy="342728"/>
          </p:xfrm>
          <a:graphic>
            <a:graphicData uri="http://schemas.openxmlformats.org/presentationml/2006/ole">
              <mc:AlternateContent xmlns:mc="http://schemas.openxmlformats.org/markup-compatibility/2006">
                <mc:Choice xmlns:v="urn:schemas-microsoft-com:vml" Requires="v">
                  <p:oleObj spid="_x0000_s15403" name="Equation" r:id="rId4" imgW="304560" imgH="266400" progId="Equation.DSMT4">
                    <p:embed/>
                  </p:oleObj>
                </mc:Choice>
                <mc:Fallback>
                  <p:oleObj name="Equation" r:id="rId4" imgW="304560" imgH="266400" progId="Equation.DSMT4">
                    <p:embed/>
                    <p:pic>
                      <p:nvPicPr>
                        <p:cNvPr id="0" name=""/>
                        <p:cNvPicPr/>
                        <p:nvPr/>
                      </p:nvPicPr>
                      <p:blipFill>
                        <a:blip r:embed="rId5"/>
                        <a:stretch>
                          <a:fillRect/>
                        </a:stretch>
                      </p:blipFill>
                      <p:spPr>
                        <a:xfrm>
                          <a:off x="2073595" y="5120415"/>
                          <a:ext cx="391690" cy="342728"/>
                        </a:xfrm>
                        <a:prstGeom prst="rect">
                          <a:avLst/>
                        </a:prstGeom>
                      </p:spPr>
                    </p:pic>
                  </p:oleObj>
                </mc:Fallback>
              </mc:AlternateContent>
            </a:graphicData>
          </a:graphic>
        </p:graphicFrame>
      </p:grpSp>
      <p:sp>
        <p:nvSpPr>
          <p:cNvPr id="14" name="TextBox 13"/>
          <p:cNvSpPr txBox="1"/>
          <p:nvPr/>
        </p:nvSpPr>
        <p:spPr>
          <a:xfrm>
            <a:off x="3697237" y="2847760"/>
            <a:ext cx="2963077" cy="338554"/>
          </a:xfrm>
          <a:prstGeom prst="rect">
            <a:avLst/>
          </a:prstGeom>
          <a:noFill/>
        </p:spPr>
        <p:txBody>
          <a:bodyPr wrap="square" rtlCol="0">
            <a:spAutoFit/>
          </a:bodyPr>
          <a:lstStyle/>
          <a:p>
            <a:r>
              <a:rPr lang="en-US" altLang="zh-TW" sz="1600" b="1" dirty="0" smtClean="0">
                <a:solidFill>
                  <a:srgbClr val="FF0000"/>
                </a:solidFill>
              </a:rPr>
              <a:t>Element-wise manipulation</a:t>
            </a:r>
            <a:endParaRPr lang="zh-TW" altLang="en-US" sz="1600" b="1" dirty="0">
              <a:solidFill>
                <a:srgbClr val="FF0000"/>
              </a:solidFill>
            </a:endParaRPr>
          </a:p>
        </p:txBody>
      </p:sp>
      <p:sp>
        <p:nvSpPr>
          <p:cNvPr id="6" name="Rectangle 5"/>
          <p:cNvSpPr/>
          <p:nvPr/>
        </p:nvSpPr>
        <p:spPr>
          <a:xfrm>
            <a:off x="4403117" y="3512402"/>
            <a:ext cx="4598832" cy="2308324"/>
          </a:xfrm>
          <a:prstGeom prst="rect">
            <a:avLst/>
          </a:prstGeom>
        </p:spPr>
        <p:txBody>
          <a:bodyPr wrap="square">
            <a:spAutoFit/>
          </a:bodyPr>
          <a:lstStyle/>
          <a:p>
            <a:r>
              <a:rPr lang="en-US" altLang="zh-TW" sz="800" dirty="0" smtClean="0">
                <a:solidFill>
                  <a:srgbClr val="228B22"/>
                </a:solidFill>
                <a:latin typeface="Courier New"/>
              </a:rPr>
              <a:t>%% </a:t>
            </a:r>
            <a:r>
              <a:rPr lang="en-US" altLang="zh-TW" sz="800" dirty="0">
                <a:solidFill>
                  <a:srgbClr val="228B22"/>
                </a:solidFill>
                <a:latin typeface="Courier New"/>
              </a:rPr>
              <a:t>==============================</a:t>
            </a:r>
          </a:p>
          <a:p>
            <a:r>
              <a:rPr lang="en-US" altLang="zh-TW" sz="800" dirty="0">
                <a:solidFill>
                  <a:srgbClr val="228B22"/>
                </a:solidFill>
                <a:latin typeface="Courier New"/>
              </a:rPr>
              <a:t>%% step 3: retrieve optimal solution</a:t>
            </a:r>
          </a:p>
          <a:p>
            <a:r>
              <a:rPr lang="en-US" altLang="zh-TW" sz="800" dirty="0" err="1">
                <a:solidFill>
                  <a:srgbClr val="000000"/>
                </a:solidFill>
                <a:latin typeface="Courier New"/>
              </a:rPr>
              <a:t>u_sim</a:t>
            </a:r>
            <a:r>
              <a:rPr lang="en-US" altLang="zh-TW" sz="800" dirty="0">
                <a:solidFill>
                  <a:srgbClr val="000000"/>
                </a:solidFill>
                <a:latin typeface="Courier New"/>
              </a:rPr>
              <a:t> = </a:t>
            </a:r>
            <a:r>
              <a:rPr lang="en-US" altLang="zh-TW" sz="800" dirty="0" err="1">
                <a:solidFill>
                  <a:srgbClr val="000000"/>
                </a:solidFill>
                <a:latin typeface="Courier New"/>
              </a:rPr>
              <a:t>zeros</a:t>
            </a:r>
            <a:r>
              <a:rPr lang="en-US" altLang="zh-TW" sz="800" dirty="0">
                <a:solidFill>
                  <a:srgbClr val="000000"/>
                </a:solidFill>
                <a:latin typeface="Courier New"/>
              </a:rPr>
              <a:t>(1, N);</a:t>
            </a:r>
          </a:p>
          <a:p>
            <a:r>
              <a:rPr lang="en-US" altLang="zh-TW" sz="800" dirty="0">
                <a:solidFill>
                  <a:srgbClr val="000000"/>
                </a:solidFill>
                <a:latin typeface="Courier New"/>
              </a:rPr>
              <a:t>x1_sim = </a:t>
            </a:r>
            <a:r>
              <a:rPr lang="en-US" altLang="zh-TW" sz="800" dirty="0" err="1">
                <a:solidFill>
                  <a:srgbClr val="000000"/>
                </a:solidFill>
                <a:latin typeface="Courier New"/>
              </a:rPr>
              <a:t>zeros</a:t>
            </a:r>
            <a:r>
              <a:rPr lang="en-US" altLang="zh-TW" sz="800" dirty="0">
                <a:solidFill>
                  <a:srgbClr val="000000"/>
                </a:solidFill>
                <a:latin typeface="Courier New"/>
              </a:rPr>
              <a:t>(1, N);</a:t>
            </a:r>
          </a:p>
          <a:p>
            <a:r>
              <a:rPr lang="en-US" altLang="zh-TW" sz="800" dirty="0">
                <a:solidFill>
                  <a:srgbClr val="000000"/>
                </a:solidFill>
                <a:latin typeface="Courier New"/>
              </a:rPr>
              <a:t>x2_sim = </a:t>
            </a:r>
            <a:r>
              <a:rPr lang="en-US" altLang="zh-TW" sz="800" dirty="0" err="1">
                <a:solidFill>
                  <a:srgbClr val="000000"/>
                </a:solidFill>
                <a:latin typeface="Courier New"/>
              </a:rPr>
              <a:t>zeros</a:t>
            </a:r>
            <a:r>
              <a:rPr lang="en-US" altLang="zh-TW" sz="800" dirty="0">
                <a:solidFill>
                  <a:srgbClr val="000000"/>
                </a:solidFill>
                <a:latin typeface="Courier New"/>
              </a:rPr>
              <a:t>(1, N);</a:t>
            </a:r>
          </a:p>
          <a:p>
            <a:endParaRPr lang="en-US" altLang="zh-TW" sz="800" dirty="0" smtClean="0">
              <a:solidFill>
                <a:srgbClr val="228B22"/>
              </a:solidFill>
              <a:latin typeface="Courier New"/>
            </a:endParaRPr>
          </a:p>
          <a:p>
            <a:r>
              <a:rPr lang="en-US" altLang="zh-TW" sz="800" dirty="0">
                <a:solidFill>
                  <a:srgbClr val="000000"/>
                </a:solidFill>
                <a:latin typeface="Courier New"/>
              </a:rPr>
              <a:t>x0 = [0.4;</a:t>
            </a:r>
          </a:p>
          <a:p>
            <a:r>
              <a:rPr lang="zh-TW" altLang="en-US" sz="800" dirty="0">
                <a:solidFill>
                  <a:srgbClr val="000000"/>
                </a:solidFill>
                <a:latin typeface="Courier New"/>
              </a:rPr>
              <a:t>      </a:t>
            </a:r>
            <a:r>
              <a:rPr lang="en-US" altLang="zh-TW" sz="800" dirty="0">
                <a:solidFill>
                  <a:srgbClr val="000000"/>
                </a:solidFill>
                <a:latin typeface="Courier New"/>
              </a:rPr>
              <a:t>0.2];</a:t>
            </a:r>
          </a:p>
          <a:p>
            <a:endParaRPr lang="zh-TW" altLang="en-US" sz="800" dirty="0">
              <a:solidFill>
                <a:srgbClr val="228B22"/>
              </a:solidFill>
              <a:latin typeface="Courier New"/>
            </a:endParaRPr>
          </a:p>
          <a:p>
            <a:r>
              <a:rPr lang="en-US" altLang="zh-TW" sz="800" dirty="0" smtClean="0">
                <a:solidFill>
                  <a:srgbClr val="000000"/>
                </a:solidFill>
                <a:latin typeface="Courier New"/>
              </a:rPr>
              <a:t>x1_sim(1</a:t>
            </a:r>
            <a:r>
              <a:rPr lang="en-US" altLang="zh-TW" sz="800" dirty="0">
                <a:solidFill>
                  <a:srgbClr val="000000"/>
                </a:solidFill>
                <a:latin typeface="Courier New"/>
              </a:rPr>
              <a:t>) = x0(1);</a:t>
            </a:r>
          </a:p>
          <a:p>
            <a:r>
              <a:rPr lang="en-US" altLang="zh-TW" sz="800" dirty="0">
                <a:solidFill>
                  <a:srgbClr val="000000"/>
                </a:solidFill>
                <a:latin typeface="Courier New"/>
              </a:rPr>
              <a:t>x2_sim(1) = x0(2);</a:t>
            </a:r>
          </a:p>
          <a:p>
            <a:r>
              <a:rPr lang="en-US" altLang="zh-TW" sz="800" dirty="0">
                <a:solidFill>
                  <a:srgbClr val="0000FF"/>
                </a:solidFill>
                <a:latin typeface="Courier New"/>
              </a:rPr>
              <a:t>for</a:t>
            </a:r>
            <a:r>
              <a:rPr lang="en-US" altLang="zh-TW" sz="800" dirty="0">
                <a:solidFill>
                  <a:srgbClr val="000000"/>
                </a:solidFill>
                <a:latin typeface="Courier New"/>
              </a:rPr>
              <a:t> k = 1:N-1</a:t>
            </a:r>
          </a:p>
          <a:p>
            <a:r>
              <a:rPr lang="nl-NL" altLang="zh-TW" sz="800" dirty="0">
                <a:solidFill>
                  <a:srgbClr val="000000"/>
                </a:solidFill>
                <a:latin typeface="Courier New"/>
              </a:rPr>
              <a:t> </a:t>
            </a:r>
            <a:r>
              <a:rPr lang="nl-NL" altLang="zh-TW" sz="800" dirty="0" smtClean="0">
                <a:solidFill>
                  <a:srgbClr val="000000"/>
                </a:solidFill>
                <a:latin typeface="Courier New"/>
              </a:rPr>
              <a:t>u_sim(k</a:t>
            </a:r>
            <a:r>
              <a:rPr lang="nl-NL" altLang="zh-TW" sz="800" dirty="0">
                <a:solidFill>
                  <a:srgbClr val="000000"/>
                </a:solidFill>
                <a:latin typeface="Courier New"/>
              </a:rPr>
              <a:t>) = interp2(x2_grid, x1_grid, u_opt(:,:,k), x2_sim(k), x1_sim(k));</a:t>
            </a:r>
          </a:p>
          <a:p>
            <a:r>
              <a:rPr lang="pt-BR" altLang="zh-TW" sz="800" dirty="0">
                <a:solidFill>
                  <a:srgbClr val="000000"/>
                </a:solidFill>
                <a:latin typeface="Courier New"/>
              </a:rPr>
              <a:t> </a:t>
            </a:r>
            <a:r>
              <a:rPr lang="pt-BR" altLang="zh-TW" sz="800" dirty="0" smtClean="0">
                <a:solidFill>
                  <a:srgbClr val="000000"/>
                </a:solidFill>
                <a:latin typeface="Courier New"/>
              </a:rPr>
              <a:t>xn </a:t>
            </a:r>
            <a:r>
              <a:rPr lang="pt-BR" altLang="zh-TW" sz="800" dirty="0">
                <a:solidFill>
                  <a:srgbClr val="000000"/>
                </a:solidFill>
                <a:latin typeface="Courier New"/>
              </a:rPr>
              <a:t>= Ad*[x1_sim(k);x2_sim(k)] + Bd*u_sim(k);</a:t>
            </a:r>
          </a:p>
          <a:p>
            <a:r>
              <a:rPr lang="en-US" altLang="zh-TW" sz="800" dirty="0">
                <a:solidFill>
                  <a:srgbClr val="000000"/>
                </a:solidFill>
                <a:latin typeface="Courier New"/>
              </a:rPr>
              <a:t> </a:t>
            </a:r>
            <a:r>
              <a:rPr lang="en-US" altLang="zh-TW" sz="800" dirty="0" smtClean="0">
                <a:solidFill>
                  <a:srgbClr val="000000"/>
                </a:solidFill>
                <a:latin typeface="Courier New"/>
              </a:rPr>
              <a:t>x1_sim(k+1</a:t>
            </a:r>
            <a:r>
              <a:rPr lang="en-US" altLang="zh-TW" sz="800" dirty="0">
                <a:solidFill>
                  <a:srgbClr val="000000"/>
                </a:solidFill>
                <a:latin typeface="Courier New"/>
              </a:rPr>
              <a:t>) = </a:t>
            </a:r>
            <a:r>
              <a:rPr lang="en-US" altLang="zh-TW" sz="800" dirty="0" err="1">
                <a:solidFill>
                  <a:srgbClr val="000000"/>
                </a:solidFill>
                <a:latin typeface="Courier New"/>
              </a:rPr>
              <a:t>xn</a:t>
            </a:r>
            <a:r>
              <a:rPr lang="en-US" altLang="zh-TW" sz="800" dirty="0">
                <a:solidFill>
                  <a:srgbClr val="000000"/>
                </a:solidFill>
                <a:latin typeface="Courier New"/>
              </a:rPr>
              <a:t>(1);</a:t>
            </a:r>
          </a:p>
          <a:p>
            <a:r>
              <a:rPr lang="en-US" altLang="zh-TW" sz="800" dirty="0">
                <a:solidFill>
                  <a:srgbClr val="000000"/>
                </a:solidFill>
                <a:latin typeface="Courier New"/>
              </a:rPr>
              <a:t> </a:t>
            </a:r>
            <a:r>
              <a:rPr lang="en-US" altLang="zh-TW" sz="800" dirty="0" smtClean="0">
                <a:solidFill>
                  <a:srgbClr val="000000"/>
                </a:solidFill>
                <a:latin typeface="Courier New"/>
              </a:rPr>
              <a:t>x2_sim(k+1</a:t>
            </a:r>
            <a:r>
              <a:rPr lang="en-US" altLang="zh-TW" sz="800" dirty="0">
                <a:solidFill>
                  <a:srgbClr val="000000"/>
                </a:solidFill>
                <a:latin typeface="Courier New"/>
              </a:rPr>
              <a:t>) = </a:t>
            </a:r>
            <a:r>
              <a:rPr lang="en-US" altLang="zh-TW" sz="800" dirty="0" err="1">
                <a:solidFill>
                  <a:srgbClr val="000000"/>
                </a:solidFill>
                <a:latin typeface="Courier New"/>
              </a:rPr>
              <a:t>xn</a:t>
            </a:r>
            <a:r>
              <a:rPr lang="en-US" altLang="zh-TW" sz="800" dirty="0">
                <a:solidFill>
                  <a:srgbClr val="000000"/>
                </a:solidFill>
                <a:latin typeface="Courier New"/>
              </a:rPr>
              <a:t>(2);</a:t>
            </a:r>
          </a:p>
          <a:p>
            <a:r>
              <a:rPr lang="en-US" altLang="zh-TW" sz="800" dirty="0">
                <a:solidFill>
                  <a:srgbClr val="0000FF"/>
                </a:solidFill>
                <a:latin typeface="Courier New"/>
              </a:rPr>
              <a:t>end</a:t>
            </a:r>
          </a:p>
          <a:p>
            <a:endParaRPr lang="zh-TW" altLang="en-US" sz="800" dirty="0"/>
          </a:p>
        </p:txBody>
      </p:sp>
      <p:sp>
        <p:nvSpPr>
          <p:cNvPr id="8" name="Footer Placeholder 7"/>
          <p:cNvSpPr>
            <a:spLocks noGrp="1"/>
          </p:cNvSpPr>
          <p:nvPr>
            <p:ph type="ftr" sz="quarter" idx="13"/>
          </p:nvPr>
        </p:nvSpPr>
        <p:spPr/>
        <p:txBody>
          <a:bodyPr/>
          <a:lstStyle/>
          <a:p>
            <a:pPr>
              <a:defRPr/>
            </a:pPr>
            <a:r>
              <a:rPr lang="en-US" altLang="en-US" smtClean="0"/>
              <a:t>ME566 Lecture 7-</a:t>
            </a:r>
            <a:endParaRPr lang="en-US" altLang="en-US" dirty="0"/>
          </a:p>
        </p:txBody>
      </p:sp>
      <p:sp>
        <p:nvSpPr>
          <p:cNvPr id="10" name="Slide Number Placeholder 9"/>
          <p:cNvSpPr>
            <a:spLocks noGrp="1"/>
          </p:cNvSpPr>
          <p:nvPr>
            <p:ph type="sldNum" sz="quarter" idx="12"/>
          </p:nvPr>
        </p:nvSpPr>
        <p:spPr/>
        <p:txBody>
          <a:bodyPr/>
          <a:lstStyle/>
          <a:p>
            <a:fld id="{F1D4FDB6-4916-43D1-8E94-03CA72CA546B}" type="slidenum">
              <a:rPr lang="zh-TW" altLang="en-US" smtClean="0"/>
              <a:t>20</a:t>
            </a:fld>
            <a:endParaRPr lang="zh-TW" altLang="en-US"/>
          </a:p>
        </p:txBody>
      </p:sp>
    </p:spTree>
    <p:extLst>
      <p:ext uri="{BB962C8B-B14F-4D97-AF65-F5344CB8AC3E}">
        <p14:creationId xmlns:p14="http://schemas.microsoft.com/office/powerpoint/2010/main" val="420192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2" grpId="0" animBg="1"/>
      <p:bldP spid="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zh-TW" dirty="0" smtClean="0"/>
              <a:t>The Optimal Solution</a:t>
            </a:r>
            <a:endParaRPr lang="zh-TW" altLang="en-US" dirty="0"/>
          </a:p>
        </p:txBody>
      </p:sp>
      <p:pic>
        <p:nvPicPr>
          <p:cNvPr id="25606" name="Picture 6" descr="D:\Course\ME566 Modeling Analysis and Control of HEV\DP problem\toy_problem\u_DP.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160" y="3522726"/>
            <a:ext cx="4142232" cy="3106674"/>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D:\Course\ME566 Modeling Analysis and Control of HEV\DP problem\toy_problem\x_DP.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98"/>
          <a:stretch/>
        </p:blipFill>
        <p:spPr bwMode="auto">
          <a:xfrm>
            <a:off x="386080" y="741459"/>
            <a:ext cx="4142232" cy="293896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20040" y="676275"/>
            <a:ext cx="8538201" cy="5953125"/>
            <a:chOff x="320040" y="904875"/>
            <a:chExt cx="8538201" cy="5953125"/>
          </a:xfrm>
        </p:grpSpPr>
        <p:pic>
          <p:nvPicPr>
            <p:cNvPr id="25607" name="Picture 7" descr="D:\Course\ME566 Modeling Analysis and Control of HEV\DP problem\toy_problem\u_DP_zoomin.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09" y="3751326"/>
              <a:ext cx="4142232" cy="3106674"/>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D:\Course\ME566 Modeling Analysis and Control of HEV\DP problem\toy_problem\x_DP_zoomin.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398"/>
            <a:stretch/>
          </p:blipFill>
          <p:spPr bwMode="auto">
            <a:xfrm>
              <a:off x="4716009" y="970058"/>
              <a:ext cx="4142232" cy="29389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45334" y="1130962"/>
              <a:ext cx="1126548" cy="276999"/>
            </a:xfrm>
            <a:prstGeom prst="rect">
              <a:avLst/>
            </a:prstGeom>
            <a:solidFill>
              <a:schemeClr val="bg1"/>
            </a:solidFill>
          </p:spPr>
          <p:txBody>
            <a:bodyPr wrap="square" lIns="0" tIns="0" rIns="0" bIns="0" rtlCol="0">
              <a:spAutoFit/>
            </a:bodyPr>
            <a:lstStyle/>
            <a:p>
              <a:pPr algn="ctr"/>
              <a:r>
                <a:rPr lang="en-US" altLang="zh-TW" sz="1800" b="1" dirty="0" smtClean="0"/>
                <a:t>Zoom In</a:t>
              </a:r>
              <a:endParaRPr lang="zh-TW" altLang="en-US" sz="1800" b="1" dirty="0"/>
            </a:p>
          </p:txBody>
        </p:sp>
        <p:sp>
          <p:nvSpPr>
            <p:cNvPr id="2" name="Rectangle 1"/>
            <p:cNvSpPr/>
            <p:nvPr/>
          </p:nvSpPr>
          <p:spPr>
            <a:xfrm>
              <a:off x="320040" y="904875"/>
              <a:ext cx="1832322" cy="582352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ight Arrow 7"/>
            <p:cNvSpPr/>
            <p:nvPr/>
          </p:nvSpPr>
          <p:spPr>
            <a:xfrm>
              <a:off x="2447925" y="3619500"/>
              <a:ext cx="2476499" cy="40957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t>21</a:t>
            </a:fld>
            <a:endParaRPr lang="zh-TW" altLang="en-US"/>
          </a:p>
        </p:txBody>
      </p:sp>
    </p:spTree>
    <p:extLst>
      <p:ext uri="{BB962C8B-B14F-4D97-AF65-F5344CB8AC3E}">
        <p14:creationId xmlns:p14="http://schemas.microsoft.com/office/powerpoint/2010/main" val="154645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zh-TW" dirty="0" smtClean="0"/>
              <a:t>Computation Time</a:t>
            </a:r>
            <a:endParaRPr lang="zh-TW" altLang="en-US" dirty="0"/>
          </a:p>
        </p:txBody>
      </p:sp>
      <p:graphicFrame>
        <p:nvGraphicFramePr>
          <p:cNvPr id="8" name="Table 7"/>
          <p:cNvGraphicFramePr>
            <a:graphicFrameLocks noGrp="1"/>
          </p:cNvGraphicFramePr>
          <p:nvPr>
            <p:extLst>
              <p:ext uri="{D42A27DB-BD31-4B8C-83A1-F6EECF244321}">
                <p14:modId xmlns:p14="http://schemas.microsoft.com/office/powerpoint/2010/main" val="349382580"/>
              </p:ext>
            </p:extLst>
          </p:nvPr>
        </p:nvGraphicFramePr>
        <p:xfrm>
          <a:off x="574418" y="2357147"/>
          <a:ext cx="7995164" cy="1830340"/>
        </p:xfrm>
        <a:graphic>
          <a:graphicData uri="http://schemas.openxmlformats.org/drawingml/2006/table">
            <a:tbl>
              <a:tblPr firstRow="1" bandRow="1">
                <a:tableStyleId>{93296810-A885-4BE3-A3E7-6D5BEEA58F35}</a:tableStyleId>
              </a:tblPr>
              <a:tblGrid>
                <a:gridCol w="1998791"/>
                <a:gridCol w="1998791"/>
                <a:gridCol w="1998791"/>
                <a:gridCol w="1998791"/>
              </a:tblGrid>
              <a:tr h="915170">
                <a:tc>
                  <a:txBody>
                    <a:bodyPr/>
                    <a:lstStyle/>
                    <a:p>
                      <a:pPr algn="ctr"/>
                      <a:r>
                        <a:rPr lang="en-US" altLang="zh-TW" sz="2200" dirty="0" smtClean="0">
                          <a:latin typeface="Calibri" panose="020F0502020204030204" pitchFamily="34" charset="0"/>
                        </a:rPr>
                        <a:t>Pole Placement</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LQR</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Discrete</a:t>
                      </a:r>
                      <a:r>
                        <a:rPr lang="en-US" altLang="zh-TW" sz="2200" baseline="0" dirty="0" smtClean="0">
                          <a:latin typeface="Calibri" panose="020F0502020204030204" pitchFamily="34" charset="0"/>
                        </a:rPr>
                        <a:t> LQR</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Dynamic Programming</a:t>
                      </a:r>
                      <a:endParaRPr lang="zh-TW" altLang="en-US" sz="2200" dirty="0">
                        <a:latin typeface="Calibri" panose="020F0502020204030204" pitchFamily="34" charset="0"/>
                      </a:endParaRPr>
                    </a:p>
                  </a:txBody>
                  <a:tcPr anchor="ctr"/>
                </a:tc>
              </a:tr>
              <a:tr h="915170">
                <a:tc>
                  <a:txBody>
                    <a:bodyPr/>
                    <a:lstStyle/>
                    <a:p>
                      <a:pPr algn="ctr"/>
                      <a:r>
                        <a:rPr lang="en-US" altLang="zh-TW" sz="2200" dirty="0" smtClean="0">
                          <a:latin typeface="Calibri" panose="020F0502020204030204" pitchFamily="34" charset="0"/>
                        </a:rPr>
                        <a:t>0.061</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0.12</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0.063</a:t>
                      </a:r>
                      <a:endParaRPr lang="zh-TW" altLang="en-US" sz="2200" dirty="0">
                        <a:latin typeface="Calibri" panose="020F0502020204030204" pitchFamily="34" charset="0"/>
                      </a:endParaRPr>
                    </a:p>
                  </a:txBody>
                  <a:tcPr anchor="ctr"/>
                </a:tc>
                <a:tc>
                  <a:txBody>
                    <a:bodyPr/>
                    <a:lstStyle/>
                    <a:p>
                      <a:pPr algn="ctr"/>
                      <a:r>
                        <a:rPr lang="en-US" altLang="zh-TW" sz="2200" dirty="0" smtClean="0">
                          <a:latin typeface="Calibri" panose="020F0502020204030204" pitchFamily="34" charset="0"/>
                        </a:rPr>
                        <a:t>56.21</a:t>
                      </a:r>
                      <a:endParaRPr lang="zh-TW" altLang="en-US" sz="2200" dirty="0">
                        <a:latin typeface="Calibri" panose="020F0502020204030204" pitchFamily="34" charset="0"/>
                      </a:endParaRPr>
                    </a:p>
                  </a:txBody>
                  <a:tcPr anchor="ctr"/>
                </a:tc>
              </a:tr>
            </a:tbl>
          </a:graphicData>
        </a:graphic>
      </p:graphicFrame>
      <p:sp>
        <p:nvSpPr>
          <p:cNvPr id="9" name="TextBox 8"/>
          <p:cNvSpPr txBox="1"/>
          <p:nvPr/>
        </p:nvSpPr>
        <p:spPr>
          <a:xfrm>
            <a:off x="3958786" y="4187487"/>
            <a:ext cx="1299074" cy="276999"/>
          </a:xfrm>
          <a:prstGeom prst="rect">
            <a:avLst/>
          </a:prstGeom>
          <a:noFill/>
        </p:spPr>
        <p:txBody>
          <a:bodyPr wrap="none" rtlCol="0">
            <a:spAutoFit/>
          </a:bodyPr>
          <a:lstStyle/>
          <a:p>
            <a:r>
              <a:rPr lang="en-US" altLang="zh-TW" sz="1200" dirty="0" smtClean="0"/>
              <a:t>* Time in seconds</a:t>
            </a:r>
            <a:endParaRPr lang="zh-TW" altLang="en-US" sz="1200" dirty="0"/>
          </a:p>
        </p:txBody>
      </p:sp>
      <p:sp>
        <p:nvSpPr>
          <p:cNvPr id="2" name="Footer Placeholder 1"/>
          <p:cNvSpPr>
            <a:spLocks noGrp="1"/>
          </p:cNvSpPr>
          <p:nvPr>
            <p:ph type="ftr" sz="quarter" idx="13"/>
          </p:nvPr>
        </p:nvSpPr>
        <p:spPr/>
        <p:txBody>
          <a:bodyPr/>
          <a:lstStyle/>
          <a:p>
            <a:pPr>
              <a:defRPr/>
            </a:pPr>
            <a:r>
              <a:rPr lang="en-US" altLang="en-US" smtClean="0"/>
              <a:t>ME566 Lecture 7-</a:t>
            </a:r>
            <a:endParaRPr lang="en-US" altLang="en-US"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t>22</a:t>
            </a:fld>
            <a:endParaRPr lang="zh-TW" altLang="en-US"/>
          </a:p>
        </p:txBody>
      </p:sp>
    </p:spTree>
    <p:extLst>
      <p:ext uri="{BB962C8B-B14F-4D97-AF65-F5344CB8AC3E}">
        <p14:creationId xmlns:p14="http://schemas.microsoft.com/office/powerpoint/2010/main" val="37173486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Comments</a:t>
            </a:r>
            <a:endParaRPr lang="zh-TW" altLang="en-US" dirty="0"/>
          </a:p>
        </p:txBody>
      </p:sp>
      <p:sp>
        <p:nvSpPr>
          <p:cNvPr id="3" name="Content Placeholder 2"/>
          <p:cNvSpPr>
            <a:spLocks noGrp="1"/>
          </p:cNvSpPr>
          <p:nvPr>
            <p:ph idx="1"/>
          </p:nvPr>
        </p:nvSpPr>
        <p:spPr>
          <a:xfrm>
            <a:off x="543317" y="876300"/>
            <a:ext cx="8077200" cy="4573588"/>
          </a:xfrm>
        </p:spPr>
        <p:txBody>
          <a:bodyPr>
            <a:normAutofit/>
          </a:bodyPr>
          <a:lstStyle/>
          <a:p>
            <a:pPr>
              <a:spcBef>
                <a:spcPts val="1800"/>
              </a:spcBef>
            </a:pPr>
            <a:r>
              <a:rPr lang="en-US" altLang="zh-TW" b="1" dirty="0" smtClean="0"/>
              <a:t>DP </a:t>
            </a:r>
            <a:r>
              <a:rPr lang="en-US" altLang="zh-TW" b="1" dirty="0"/>
              <a:t>is not </a:t>
            </a:r>
            <a:r>
              <a:rPr lang="en-US" altLang="zh-TW" b="1" dirty="0" smtClean="0"/>
              <a:t>(typically) real-time implementable</a:t>
            </a:r>
          </a:p>
          <a:p>
            <a:pPr lvl="1"/>
            <a:r>
              <a:rPr lang="en-US" altLang="zh-TW" dirty="0" smtClean="0"/>
              <a:t>computationally expensive; the “curse </a:t>
            </a:r>
            <a:r>
              <a:rPr lang="en-US" altLang="zh-TW" dirty="0"/>
              <a:t>of </a:t>
            </a:r>
            <a:r>
              <a:rPr lang="en-US" altLang="zh-TW" dirty="0" smtClean="0"/>
              <a:t>dimensionality”</a:t>
            </a:r>
            <a:endParaRPr lang="en-US" altLang="zh-TW" dirty="0"/>
          </a:p>
          <a:p>
            <a:pPr lvl="1"/>
            <a:r>
              <a:rPr lang="en-US" altLang="zh-TW" dirty="0" smtClean="0"/>
              <a:t>needs future information, so that the problem can be solved backward in time</a:t>
            </a:r>
          </a:p>
          <a:p>
            <a:pPr>
              <a:spcBef>
                <a:spcPts val="1800"/>
              </a:spcBef>
            </a:pPr>
            <a:r>
              <a:rPr lang="en-US" altLang="zh-TW" b="1" dirty="0" smtClean="0"/>
              <a:t>However, DP can</a:t>
            </a:r>
          </a:p>
          <a:p>
            <a:pPr lvl="1"/>
            <a:r>
              <a:rPr lang="en-US" altLang="zh-TW" dirty="0" smtClean="0"/>
              <a:t>handle non-linearity, constraints, discontinuity</a:t>
            </a:r>
          </a:p>
          <a:p>
            <a:pPr lvl="1"/>
            <a:r>
              <a:rPr lang="en-US" altLang="zh-TW" dirty="0" smtClean="0"/>
              <a:t>guarantee global optimality over a horizon</a:t>
            </a:r>
          </a:p>
          <a:p>
            <a:pPr lvl="1"/>
            <a:r>
              <a:rPr lang="en-US" altLang="zh-TW" dirty="0" smtClean="0"/>
              <a:t>provide benchmarking performance</a:t>
            </a:r>
          </a:p>
        </p:txBody>
      </p:sp>
      <p:sp>
        <p:nvSpPr>
          <p:cNvPr id="4" name="Footer Placeholder 3"/>
          <p:cNvSpPr>
            <a:spLocks noGrp="1"/>
          </p:cNvSpPr>
          <p:nvPr>
            <p:ph type="ftr" sz="quarter" idx="10"/>
          </p:nvPr>
        </p:nvSpPr>
        <p:spPr/>
        <p:txBody>
          <a:bodyPr/>
          <a:lstStyle/>
          <a:p>
            <a:pPr>
              <a:defRPr/>
            </a:pPr>
            <a:r>
              <a:rPr lang="en-US" altLang="en-US" smtClean="0"/>
              <a:t>ME566 Lecture 7-</a:t>
            </a:r>
            <a:endParaRPr lang="en-US" altLang="en-US" dirty="0"/>
          </a:p>
        </p:txBody>
      </p:sp>
      <p:sp>
        <p:nvSpPr>
          <p:cNvPr id="5" name="Slide Number Placeholder 4"/>
          <p:cNvSpPr>
            <a:spLocks noGrp="1"/>
          </p:cNvSpPr>
          <p:nvPr>
            <p:ph type="sldNum" sz="quarter" idx="11"/>
          </p:nvPr>
        </p:nvSpPr>
        <p:spPr/>
        <p:txBody>
          <a:bodyPr/>
          <a:lstStyle/>
          <a:p>
            <a:pPr>
              <a:defRPr/>
            </a:pPr>
            <a:fld id="{823DCF73-8E7A-4D4D-B403-8C2F584A116F}" type="slidenum">
              <a:rPr lang="en-US" altLang="en-US" smtClean="0"/>
              <a:pPr>
                <a:defRPr/>
              </a:pPr>
              <a:t>23</a:t>
            </a:fld>
            <a:endParaRPr lang="en-US" altLang="en-US"/>
          </a:p>
        </p:txBody>
      </p:sp>
    </p:spTree>
    <p:extLst>
      <p:ext uri="{BB962C8B-B14F-4D97-AF65-F5344CB8AC3E}">
        <p14:creationId xmlns:p14="http://schemas.microsoft.com/office/powerpoint/2010/main" val="1423604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Rectangle 5"/>
          <p:cNvSpPr>
            <a:spLocks noChangeArrowheads="1"/>
          </p:cNvSpPr>
          <p:nvPr/>
        </p:nvSpPr>
        <p:spPr bwMode="auto">
          <a:xfrm>
            <a:off x="762001" y="1044574"/>
            <a:ext cx="3060700" cy="1247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6" tIns="45048" rIns="43546" bIns="45048"/>
          <a:lstStyle>
            <a:lvl1pPr marL="173038" indent="-173038" defTabSz="1220788">
              <a:defRPr kumimoji="1" sz="2400">
                <a:solidFill>
                  <a:schemeClr val="tx1"/>
                </a:solidFill>
                <a:latin typeface="Times New Roman" pitchFamily="18" charset="0"/>
                <a:ea typeface="PMingLiU" pitchFamily="18" charset="-120"/>
              </a:defRPr>
            </a:lvl1pPr>
            <a:lvl2pPr marL="633413" indent="-228600" defTabSz="1220788">
              <a:defRPr kumimoji="1" sz="2400">
                <a:solidFill>
                  <a:schemeClr val="tx1"/>
                </a:solidFill>
                <a:latin typeface="Times New Roman" pitchFamily="18" charset="0"/>
                <a:ea typeface="PMingLiU" pitchFamily="18" charset="-120"/>
              </a:defRPr>
            </a:lvl2pPr>
            <a:lvl3pPr marL="917575" indent="-169863" defTabSz="1220788">
              <a:defRPr kumimoji="1" sz="2400">
                <a:solidFill>
                  <a:schemeClr val="tx1"/>
                </a:solidFill>
                <a:latin typeface="Times New Roman" pitchFamily="18" charset="0"/>
                <a:ea typeface="PMingLiU" pitchFamily="18" charset="-120"/>
              </a:defRPr>
            </a:lvl3pPr>
            <a:lvl4pPr marL="1198563" indent="-166688" defTabSz="1220788">
              <a:defRPr kumimoji="1" sz="2400">
                <a:solidFill>
                  <a:schemeClr val="tx1"/>
                </a:solidFill>
                <a:latin typeface="Times New Roman" pitchFamily="18" charset="0"/>
                <a:ea typeface="PMingLiU" pitchFamily="18" charset="-120"/>
              </a:defRPr>
            </a:lvl4pPr>
            <a:lvl5pPr marL="1468438" indent="-155575" defTabSz="1220788">
              <a:defRPr kumimoji="1" sz="2400">
                <a:solidFill>
                  <a:schemeClr val="tx1"/>
                </a:solidFill>
                <a:latin typeface="Times New Roman" pitchFamily="18" charset="0"/>
                <a:ea typeface="PMingLiU" pitchFamily="18" charset="-120"/>
              </a:defRPr>
            </a:lvl5pPr>
            <a:lvl6pPr marL="19256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6pPr>
            <a:lvl7pPr marL="23828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7pPr>
            <a:lvl8pPr marL="28400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8pPr>
            <a:lvl9pPr marL="32972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9pPr>
          </a:lstStyle>
          <a:p>
            <a:pPr marL="228600" indent="-228600">
              <a:buSzPct val="100000"/>
              <a:buFontTx/>
              <a:buChar char="•"/>
            </a:pPr>
            <a:r>
              <a:rPr kumimoji="0" lang="en-US" altLang="zh-TW" sz="2200" dirty="0">
                <a:solidFill>
                  <a:srgbClr val="0000FF"/>
                </a:solidFill>
                <a:latin typeface="Calibri" panose="020F0502020204030204" pitchFamily="34" charset="0"/>
              </a:rPr>
              <a:t>Control </a:t>
            </a:r>
            <a:r>
              <a:rPr kumimoji="0" lang="en-US" altLang="zh-TW" sz="2200" dirty="0" smtClean="0">
                <a:solidFill>
                  <a:srgbClr val="0000FF"/>
                </a:solidFill>
                <a:latin typeface="Calibri" panose="020F0502020204030204" pitchFamily="34" charset="0"/>
              </a:rPr>
              <a:t>Inputs</a:t>
            </a:r>
          </a:p>
          <a:p>
            <a:pPr marL="457200" lvl="1" indent="0" defTabSz="914400">
              <a:buSzPct val="120000"/>
            </a:pPr>
            <a:r>
              <a:rPr lang="en-US" altLang="zh-TW" sz="2000" i="1" dirty="0" err="1">
                <a:ea typeface="+mn-ea"/>
                <a:cs typeface="Times New Roman" panose="02020603050405020304" pitchFamily="18" charset="0"/>
              </a:rPr>
              <a:t>T</a:t>
            </a:r>
            <a:r>
              <a:rPr lang="en-US" altLang="zh-TW" sz="2000" i="1" baseline="-25000" dirty="0" err="1">
                <a:ea typeface="+mn-ea"/>
                <a:cs typeface="Times New Roman" panose="02020603050405020304" pitchFamily="18" charset="0"/>
              </a:rPr>
              <a:t>e</a:t>
            </a:r>
            <a:r>
              <a:rPr lang="en-US" altLang="zh-TW" sz="2000" dirty="0">
                <a:latin typeface="Calibri" panose="020F0502020204030204" pitchFamily="34" charset="0"/>
                <a:ea typeface="+mn-ea"/>
              </a:rPr>
              <a:t>: engine torque</a:t>
            </a:r>
          </a:p>
          <a:p>
            <a:pPr marL="457200" lvl="1" indent="0" defTabSz="914400">
              <a:buSzPct val="120000"/>
            </a:pPr>
            <a:r>
              <a:rPr lang="en-US" altLang="zh-TW" sz="2000" i="1" dirty="0">
                <a:ea typeface="+mn-ea"/>
                <a:cs typeface="Times New Roman" panose="02020603050405020304" pitchFamily="18" charset="0"/>
              </a:rPr>
              <a:t>T</a:t>
            </a:r>
            <a:r>
              <a:rPr lang="en-US" altLang="zh-TW" sz="2000" i="1" baseline="-25000" dirty="0">
                <a:ea typeface="+mn-ea"/>
                <a:cs typeface="Times New Roman" panose="02020603050405020304" pitchFamily="18" charset="0"/>
              </a:rPr>
              <a:t>m</a:t>
            </a:r>
            <a:r>
              <a:rPr lang="en-US" altLang="zh-TW" sz="2000" dirty="0">
                <a:latin typeface="Calibri" panose="020F0502020204030204" pitchFamily="34" charset="0"/>
                <a:ea typeface="+mn-ea"/>
              </a:rPr>
              <a:t>: motor torque</a:t>
            </a:r>
          </a:p>
        </p:txBody>
      </p:sp>
      <p:sp>
        <p:nvSpPr>
          <p:cNvPr id="160771" name="Rectangle 3"/>
          <p:cNvSpPr>
            <a:spLocks noGrp="1" noChangeArrowheads="1"/>
          </p:cNvSpPr>
          <p:nvPr>
            <p:ph type="title"/>
          </p:nvPr>
        </p:nvSpPr>
        <p:spPr/>
        <p:txBody>
          <a:bodyPr>
            <a:noAutofit/>
          </a:bodyPr>
          <a:lstStyle/>
          <a:p>
            <a:r>
              <a:rPr lang="en-US" altLang="zh-TW" dirty="0" smtClean="0"/>
              <a:t>HEV Problem Formulation</a:t>
            </a:r>
            <a:endParaRPr lang="en-US" altLang="zh-TW" dirty="0"/>
          </a:p>
        </p:txBody>
      </p:sp>
      <p:graphicFrame>
        <p:nvGraphicFramePr>
          <p:cNvPr id="160772" name="Object 4"/>
          <p:cNvGraphicFramePr>
            <a:graphicFrameLocks noChangeAspect="1"/>
          </p:cNvGraphicFramePr>
          <p:nvPr>
            <p:extLst>
              <p:ext uri="{D42A27DB-BD31-4B8C-83A1-F6EECF244321}">
                <p14:modId xmlns:p14="http://schemas.microsoft.com/office/powerpoint/2010/main" val="3109028733"/>
              </p:ext>
            </p:extLst>
          </p:nvPr>
        </p:nvGraphicFramePr>
        <p:xfrm>
          <a:off x="1259567" y="2582358"/>
          <a:ext cx="1527175" cy="332803"/>
        </p:xfrm>
        <a:graphic>
          <a:graphicData uri="http://schemas.openxmlformats.org/presentationml/2006/ole">
            <mc:AlternateContent xmlns:mc="http://schemas.openxmlformats.org/markup-compatibility/2006">
              <mc:Choice xmlns:v="urn:schemas-microsoft-com:vml" Requires="v">
                <p:oleObj spid="_x0000_s16509" name="Equation" r:id="rId3" imgW="1091880" imgH="241200" progId="Equation.DSMT4">
                  <p:embed/>
                </p:oleObj>
              </mc:Choice>
              <mc:Fallback>
                <p:oleObj name="Equation" r:id="rId3" imgW="1091880" imgH="241200" progId="Equation.DSMT4">
                  <p:embed/>
                  <p:pic>
                    <p:nvPicPr>
                      <p:cNvPr id="0" name=""/>
                      <p:cNvPicPr>
                        <a:picLocks noChangeAspect="1" noChangeArrowheads="1"/>
                      </p:cNvPicPr>
                      <p:nvPr/>
                    </p:nvPicPr>
                    <p:blipFill>
                      <a:blip r:embed="rId4"/>
                      <a:srcRect/>
                      <a:stretch>
                        <a:fillRect/>
                      </a:stretch>
                    </p:blipFill>
                    <p:spPr bwMode="auto">
                      <a:xfrm>
                        <a:off x="1259567" y="2582358"/>
                        <a:ext cx="1527175" cy="332803"/>
                      </a:xfrm>
                      <a:prstGeom prst="rect">
                        <a:avLst/>
                      </a:prstGeom>
                      <a:noFill/>
                      <a:ln>
                        <a:noFill/>
                      </a:ln>
                      <a:effectLst/>
                      <a:extLst/>
                    </p:spPr>
                  </p:pic>
                </p:oleObj>
              </mc:Fallback>
            </mc:AlternateContent>
          </a:graphicData>
        </a:graphic>
      </p:graphicFrame>
      <p:sp>
        <p:nvSpPr>
          <p:cNvPr id="160774" name="Rectangle 6"/>
          <p:cNvSpPr>
            <a:spLocks noChangeArrowheads="1"/>
          </p:cNvSpPr>
          <p:nvPr/>
        </p:nvSpPr>
        <p:spPr bwMode="auto">
          <a:xfrm>
            <a:off x="2308193" y="5492750"/>
            <a:ext cx="65" cy="369332"/>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50000"/>
              </a:spcBef>
            </a:pPr>
            <a:endParaRPr lang="en-US" altLang="zh-TW">
              <a:latin typeface="Calibri" panose="020F0502020204030204" pitchFamily="34" charset="0"/>
            </a:endParaRPr>
          </a:p>
        </p:txBody>
      </p:sp>
      <p:sp>
        <p:nvSpPr>
          <p:cNvPr id="160775" name="Rectangle 7"/>
          <p:cNvSpPr>
            <a:spLocks noChangeArrowheads="1"/>
          </p:cNvSpPr>
          <p:nvPr/>
        </p:nvSpPr>
        <p:spPr bwMode="auto">
          <a:xfrm>
            <a:off x="3822668" y="5583238"/>
            <a:ext cx="65" cy="369332"/>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50000"/>
              </a:spcBef>
            </a:pPr>
            <a:endParaRPr lang="en-US" altLang="zh-TW">
              <a:latin typeface="Calibri" panose="020F0502020204030204" pitchFamily="34" charset="0"/>
            </a:endParaRPr>
          </a:p>
        </p:txBody>
      </p:sp>
      <p:sp>
        <p:nvSpPr>
          <p:cNvPr id="160776" name="Rectangle 8"/>
          <p:cNvSpPr>
            <a:spLocks noChangeArrowheads="1"/>
          </p:cNvSpPr>
          <p:nvPr/>
        </p:nvSpPr>
        <p:spPr bwMode="auto">
          <a:xfrm>
            <a:off x="3559143" y="5648325"/>
            <a:ext cx="65" cy="369332"/>
          </a:xfrm>
          <a:prstGeom prst="rect">
            <a:avLst/>
          </a:prstGeom>
          <a:solidFill>
            <a:srgbClr val="66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50000"/>
              </a:spcBef>
            </a:pPr>
            <a:endParaRPr lang="en-US" altLang="zh-TW">
              <a:latin typeface="Calibri" panose="020F0502020204030204" pitchFamily="34" charset="0"/>
            </a:endParaRPr>
          </a:p>
        </p:txBody>
      </p:sp>
      <p:sp>
        <p:nvSpPr>
          <p:cNvPr id="160778" name="Rectangle 10"/>
          <p:cNvSpPr>
            <a:spLocks noChangeArrowheads="1"/>
          </p:cNvSpPr>
          <p:nvPr/>
        </p:nvSpPr>
        <p:spPr bwMode="auto">
          <a:xfrm>
            <a:off x="762000" y="5203825"/>
            <a:ext cx="4190999" cy="460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6" tIns="45048" rIns="43546" bIns="45048"/>
          <a:lstStyle>
            <a:lvl1pPr marL="168275" indent="-168275" defTabSz="1220788">
              <a:defRPr kumimoji="1" sz="2400">
                <a:solidFill>
                  <a:schemeClr val="tx1"/>
                </a:solidFill>
                <a:latin typeface="Times New Roman" pitchFamily="18" charset="0"/>
                <a:ea typeface="PMingLiU" pitchFamily="18" charset="-120"/>
              </a:defRPr>
            </a:lvl1pPr>
            <a:lvl2pPr marL="600075" indent="-168275" defTabSz="1220788">
              <a:defRPr kumimoji="1" sz="2400">
                <a:solidFill>
                  <a:schemeClr val="tx1"/>
                </a:solidFill>
                <a:latin typeface="Times New Roman" pitchFamily="18" charset="0"/>
                <a:ea typeface="PMingLiU" pitchFamily="18" charset="-120"/>
              </a:defRPr>
            </a:lvl2pPr>
            <a:lvl3pPr marL="1033463" indent="-168275" defTabSz="1220788">
              <a:defRPr kumimoji="1" sz="2400">
                <a:solidFill>
                  <a:schemeClr val="tx1"/>
                </a:solidFill>
                <a:latin typeface="Times New Roman" pitchFamily="18" charset="0"/>
                <a:ea typeface="PMingLiU" pitchFamily="18" charset="-120"/>
              </a:defRPr>
            </a:lvl3pPr>
            <a:lvl4pPr marL="1462088" indent="-166688" defTabSz="1220788">
              <a:defRPr kumimoji="1" sz="2400">
                <a:solidFill>
                  <a:schemeClr val="tx1"/>
                </a:solidFill>
                <a:latin typeface="Times New Roman" pitchFamily="18" charset="0"/>
                <a:ea typeface="PMingLiU" pitchFamily="18" charset="-120"/>
              </a:defRPr>
            </a:lvl4pPr>
            <a:lvl5pPr marL="1890713" indent="-155575" defTabSz="1220788">
              <a:defRPr kumimoji="1" sz="2400">
                <a:solidFill>
                  <a:schemeClr val="tx1"/>
                </a:solidFill>
                <a:latin typeface="Times New Roman" pitchFamily="18" charset="0"/>
                <a:ea typeface="PMingLiU" pitchFamily="18" charset="-120"/>
              </a:defRPr>
            </a:lvl5pPr>
            <a:lvl6pPr marL="23479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6pPr>
            <a:lvl7pPr marL="28051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7pPr>
            <a:lvl8pPr marL="32623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8pPr>
            <a:lvl9pPr marL="37195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9pPr>
          </a:lstStyle>
          <a:p>
            <a:pPr marL="228600" indent="-228600">
              <a:lnSpc>
                <a:spcPct val="120000"/>
              </a:lnSpc>
              <a:spcBef>
                <a:spcPct val="80000"/>
              </a:spcBef>
              <a:buSzPct val="100000"/>
              <a:buFontTx/>
              <a:buChar char="•"/>
            </a:pPr>
            <a:r>
              <a:rPr kumimoji="0" lang="en-US" altLang="zh-TW" sz="2200" dirty="0">
                <a:solidFill>
                  <a:srgbClr val="0000FF"/>
                </a:solidFill>
                <a:latin typeface="Calibri" panose="020F0502020204030204" pitchFamily="34" charset="0"/>
              </a:rPr>
              <a:t>Minimize the cost function</a:t>
            </a:r>
          </a:p>
        </p:txBody>
      </p:sp>
      <p:sp>
        <p:nvSpPr>
          <p:cNvPr id="160783" name="Rectangle 15"/>
          <p:cNvSpPr>
            <a:spLocks noChangeArrowheads="1"/>
          </p:cNvSpPr>
          <p:nvPr/>
        </p:nvSpPr>
        <p:spPr bwMode="auto">
          <a:xfrm>
            <a:off x="762001" y="3089275"/>
            <a:ext cx="1854200" cy="466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6" tIns="45048" rIns="43546" bIns="45048"/>
          <a:lstStyle>
            <a:lvl1pPr marL="168275" indent="-168275" defTabSz="1220788">
              <a:defRPr kumimoji="1" sz="2400">
                <a:solidFill>
                  <a:schemeClr val="tx1"/>
                </a:solidFill>
                <a:latin typeface="Times New Roman" pitchFamily="18" charset="0"/>
                <a:ea typeface="PMingLiU" pitchFamily="18" charset="-120"/>
              </a:defRPr>
            </a:lvl1pPr>
            <a:lvl2pPr marL="600075" indent="-168275" defTabSz="1220788">
              <a:defRPr kumimoji="1" sz="2400">
                <a:solidFill>
                  <a:schemeClr val="tx1"/>
                </a:solidFill>
                <a:latin typeface="Times New Roman" pitchFamily="18" charset="0"/>
                <a:ea typeface="PMingLiU" pitchFamily="18" charset="-120"/>
              </a:defRPr>
            </a:lvl2pPr>
            <a:lvl3pPr marL="1033463" indent="-168275" defTabSz="1220788">
              <a:defRPr kumimoji="1" sz="2400">
                <a:solidFill>
                  <a:schemeClr val="tx1"/>
                </a:solidFill>
                <a:latin typeface="Times New Roman" pitchFamily="18" charset="0"/>
                <a:ea typeface="PMingLiU" pitchFamily="18" charset="-120"/>
              </a:defRPr>
            </a:lvl3pPr>
            <a:lvl4pPr marL="1462088" indent="-166688" defTabSz="1220788">
              <a:defRPr kumimoji="1" sz="2400">
                <a:solidFill>
                  <a:schemeClr val="tx1"/>
                </a:solidFill>
                <a:latin typeface="Times New Roman" pitchFamily="18" charset="0"/>
                <a:ea typeface="PMingLiU" pitchFamily="18" charset="-120"/>
              </a:defRPr>
            </a:lvl4pPr>
            <a:lvl5pPr marL="1890713" indent="-155575" defTabSz="1220788">
              <a:defRPr kumimoji="1" sz="2400">
                <a:solidFill>
                  <a:schemeClr val="tx1"/>
                </a:solidFill>
                <a:latin typeface="Times New Roman" pitchFamily="18" charset="0"/>
                <a:ea typeface="PMingLiU" pitchFamily="18" charset="-120"/>
              </a:defRPr>
            </a:lvl5pPr>
            <a:lvl6pPr marL="23479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6pPr>
            <a:lvl7pPr marL="28051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7pPr>
            <a:lvl8pPr marL="32623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8pPr>
            <a:lvl9pPr marL="3719513" indent="-155575" defTabSz="1220788" fontAlgn="base">
              <a:spcBef>
                <a:spcPct val="0"/>
              </a:spcBef>
              <a:spcAft>
                <a:spcPct val="0"/>
              </a:spcAft>
              <a:defRPr kumimoji="1" sz="2400">
                <a:solidFill>
                  <a:schemeClr val="tx1"/>
                </a:solidFill>
                <a:latin typeface="Times New Roman" pitchFamily="18" charset="0"/>
                <a:ea typeface="PMingLiU" pitchFamily="18" charset="-120"/>
              </a:defRPr>
            </a:lvl9pPr>
          </a:lstStyle>
          <a:p>
            <a:pPr marL="228600" indent="-228600">
              <a:lnSpc>
                <a:spcPct val="120000"/>
              </a:lnSpc>
              <a:spcBef>
                <a:spcPct val="80000"/>
              </a:spcBef>
              <a:buSzPct val="100000"/>
              <a:buFontTx/>
              <a:buChar char="•"/>
            </a:pPr>
            <a:r>
              <a:rPr kumimoji="0" lang="en-US" altLang="zh-TW" sz="2200" dirty="0">
                <a:solidFill>
                  <a:srgbClr val="0000FF"/>
                </a:solidFill>
                <a:latin typeface="Calibri" panose="020F0502020204030204" pitchFamily="34" charset="0"/>
              </a:rPr>
              <a:t>Constraints</a:t>
            </a:r>
          </a:p>
        </p:txBody>
      </p:sp>
      <p:graphicFrame>
        <p:nvGraphicFramePr>
          <p:cNvPr id="160787" name="Object 19"/>
          <p:cNvGraphicFramePr>
            <a:graphicFrameLocks noChangeAspect="1"/>
          </p:cNvGraphicFramePr>
          <p:nvPr>
            <p:extLst>
              <p:ext uri="{D42A27DB-BD31-4B8C-83A1-F6EECF244321}">
                <p14:modId xmlns:p14="http://schemas.microsoft.com/office/powerpoint/2010/main" val="2543088845"/>
              </p:ext>
            </p:extLst>
          </p:nvPr>
        </p:nvGraphicFramePr>
        <p:xfrm>
          <a:off x="1259567" y="3455290"/>
          <a:ext cx="5451475" cy="1588917"/>
        </p:xfrm>
        <a:graphic>
          <a:graphicData uri="http://schemas.openxmlformats.org/presentationml/2006/ole">
            <mc:AlternateContent xmlns:mc="http://schemas.openxmlformats.org/markup-compatibility/2006">
              <mc:Choice xmlns:v="urn:schemas-microsoft-com:vml" Requires="v">
                <p:oleObj spid="_x0000_s16510" name="Equation" r:id="rId5" imgW="2641320" imgH="774360" progId="Equation.DSMT4">
                  <p:embed/>
                </p:oleObj>
              </mc:Choice>
              <mc:Fallback>
                <p:oleObj name="Equation" r:id="rId5" imgW="2641320" imgH="774360" progId="Equation.DSMT4">
                  <p:embed/>
                  <p:pic>
                    <p:nvPicPr>
                      <p:cNvPr id="0" name=""/>
                      <p:cNvPicPr>
                        <a:picLocks noChangeAspect="1" noChangeArrowheads="1"/>
                      </p:cNvPicPr>
                      <p:nvPr/>
                    </p:nvPicPr>
                    <p:blipFill>
                      <a:blip r:embed="rId6"/>
                      <a:srcRect/>
                      <a:stretch>
                        <a:fillRect/>
                      </a:stretch>
                    </p:blipFill>
                    <p:spPr bwMode="auto">
                      <a:xfrm>
                        <a:off x="1259567" y="3455290"/>
                        <a:ext cx="5451475" cy="1588917"/>
                      </a:xfrm>
                      <a:prstGeom prst="rect">
                        <a:avLst/>
                      </a:prstGeom>
                      <a:noFill/>
                      <a:extLst/>
                    </p:spPr>
                  </p:pic>
                </p:oleObj>
              </mc:Fallback>
            </mc:AlternateContent>
          </a:graphicData>
        </a:graphic>
      </p:graphicFrame>
      <p:graphicFrame>
        <p:nvGraphicFramePr>
          <p:cNvPr id="160791" name="Object 23"/>
          <p:cNvGraphicFramePr>
            <a:graphicFrameLocks noChangeAspect="1"/>
          </p:cNvGraphicFramePr>
          <p:nvPr>
            <p:extLst>
              <p:ext uri="{D42A27DB-BD31-4B8C-83A1-F6EECF244321}">
                <p14:modId xmlns:p14="http://schemas.microsoft.com/office/powerpoint/2010/main" val="1222252065"/>
              </p:ext>
            </p:extLst>
          </p:nvPr>
        </p:nvGraphicFramePr>
        <p:xfrm>
          <a:off x="1735138" y="5656263"/>
          <a:ext cx="5845175" cy="661987"/>
        </p:xfrm>
        <a:graphic>
          <a:graphicData uri="http://schemas.openxmlformats.org/presentationml/2006/ole">
            <mc:AlternateContent xmlns:mc="http://schemas.openxmlformats.org/markup-compatibility/2006">
              <mc:Choice xmlns:v="urn:schemas-microsoft-com:vml" Requires="v">
                <p:oleObj spid="_x0000_s16511" name="Equation" r:id="rId7" imgW="2692080" imgH="304560" progId="Equation.DSMT4">
                  <p:embed/>
                </p:oleObj>
              </mc:Choice>
              <mc:Fallback>
                <p:oleObj name="Equation" r:id="rId7" imgW="2692080" imgH="304560" progId="Equation.DSMT4">
                  <p:embed/>
                  <p:pic>
                    <p:nvPicPr>
                      <p:cNvPr id="0" name=""/>
                      <p:cNvPicPr>
                        <a:picLocks noChangeAspect="1" noChangeArrowheads="1"/>
                      </p:cNvPicPr>
                      <p:nvPr/>
                    </p:nvPicPr>
                    <p:blipFill>
                      <a:blip r:embed="rId8"/>
                      <a:srcRect/>
                      <a:stretch>
                        <a:fillRect/>
                      </a:stretch>
                    </p:blipFill>
                    <p:spPr bwMode="auto">
                      <a:xfrm>
                        <a:off x="1735138" y="5656263"/>
                        <a:ext cx="5845175"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5"/>
          <p:cNvSpPr>
            <a:spLocks noChangeArrowheads="1"/>
          </p:cNvSpPr>
          <p:nvPr/>
        </p:nvSpPr>
        <p:spPr bwMode="auto">
          <a:xfrm>
            <a:off x="762000" y="2158268"/>
            <a:ext cx="3895359" cy="5595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6" tIns="45048" rIns="43546" bIns="45048"/>
          <a:lstStyle>
            <a:lvl1pPr marL="173038" indent="-173038" defTabSz="1220788">
              <a:defRPr kumimoji="1" sz="2400">
                <a:solidFill>
                  <a:schemeClr val="tx1"/>
                </a:solidFill>
                <a:latin typeface="Times New Roman" pitchFamily="18" charset="0"/>
                <a:ea typeface="PMingLiU" pitchFamily="18" charset="-120"/>
              </a:defRPr>
            </a:lvl1pPr>
            <a:lvl2pPr marL="633413" indent="-228600" defTabSz="1220788">
              <a:defRPr kumimoji="1" sz="2400">
                <a:solidFill>
                  <a:schemeClr val="tx1"/>
                </a:solidFill>
                <a:latin typeface="Times New Roman" pitchFamily="18" charset="0"/>
                <a:ea typeface="PMingLiU" pitchFamily="18" charset="-120"/>
              </a:defRPr>
            </a:lvl2pPr>
            <a:lvl3pPr marL="917575" indent="-169863" defTabSz="1220788">
              <a:defRPr kumimoji="1" sz="2400">
                <a:solidFill>
                  <a:schemeClr val="tx1"/>
                </a:solidFill>
                <a:latin typeface="Times New Roman" pitchFamily="18" charset="0"/>
                <a:ea typeface="PMingLiU" pitchFamily="18" charset="-120"/>
              </a:defRPr>
            </a:lvl3pPr>
            <a:lvl4pPr marL="1198563" indent="-166688" defTabSz="1220788">
              <a:defRPr kumimoji="1" sz="2400">
                <a:solidFill>
                  <a:schemeClr val="tx1"/>
                </a:solidFill>
                <a:latin typeface="Times New Roman" pitchFamily="18" charset="0"/>
                <a:ea typeface="PMingLiU" pitchFamily="18" charset="-120"/>
              </a:defRPr>
            </a:lvl4pPr>
            <a:lvl5pPr marL="1468438" indent="-155575" defTabSz="1220788">
              <a:defRPr kumimoji="1" sz="2400">
                <a:solidFill>
                  <a:schemeClr val="tx1"/>
                </a:solidFill>
                <a:latin typeface="Times New Roman" pitchFamily="18" charset="0"/>
                <a:ea typeface="PMingLiU" pitchFamily="18" charset="-120"/>
              </a:defRPr>
            </a:lvl5pPr>
            <a:lvl6pPr marL="19256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6pPr>
            <a:lvl7pPr marL="23828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7pPr>
            <a:lvl8pPr marL="28400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8pPr>
            <a:lvl9pPr marL="32972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9pPr>
          </a:lstStyle>
          <a:p>
            <a:pPr marL="228600" indent="-228600">
              <a:lnSpc>
                <a:spcPct val="130000"/>
              </a:lnSpc>
              <a:buSzPct val="100000"/>
              <a:buFontTx/>
              <a:buChar char="•"/>
            </a:pPr>
            <a:r>
              <a:rPr kumimoji="0" lang="en-US" altLang="zh-TW" sz="2200" dirty="0">
                <a:solidFill>
                  <a:srgbClr val="0000FF"/>
                </a:solidFill>
                <a:latin typeface="Calibri" panose="020F0502020204030204" pitchFamily="34" charset="0"/>
              </a:rPr>
              <a:t>Discrete-time nonlinear system</a:t>
            </a:r>
          </a:p>
        </p:txBody>
      </p:sp>
      <p:sp>
        <p:nvSpPr>
          <p:cNvPr id="23" name="Rectangle 5"/>
          <p:cNvSpPr>
            <a:spLocks noChangeArrowheads="1"/>
          </p:cNvSpPr>
          <p:nvPr/>
        </p:nvSpPr>
        <p:spPr bwMode="auto">
          <a:xfrm>
            <a:off x="3873501" y="1044574"/>
            <a:ext cx="3648074" cy="10318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546" tIns="45048" rIns="43546" bIns="45048"/>
          <a:lstStyle>
            <a:lvl1pPr marL="173038" indent="-173038" defTabSz="1220788">
              <a:defRPr kumimoji="1" sz="2400">
                <a:solidFill>
                  <a:schemeClr val="tx1"/>
                </a:solidFill>
                <a:latin typeface="Times New Roman" pitchFamily="18" charset="0"/>
                <a:ea typeface="PMingLiU" pitchFamily="18" charset="-120"/>
              </a:defRPr>
            </a:lvl1pPr>
            <a:lvl2pPr marL="633413" indent="-228600" defTabSz="1220788">
              <a:defRPr kumimoji="1" sz="2400">
                <a:solidFill>
                  <a:schemeClr val="tx1"/>
                </a:solidFill>
                <a:latin typeface="Times New Roman" pitchFamily="18" charset="0"/>
                <a:ea typeface="PMingLiU" pitchFamily="18" charset="-120"/>
              </a:defRPr>
            </a:lvl2pPr>
            <a:lvl3pPr marL="917575" indent="-169863" defTabSz="1220788">
              <a:defRPr kumimoji="1" sz="2400">
                <a:solidFill>
                  <a:schemeClr val="tx1"/>
                </a:solidFill>
                <a:latin typeface="Times New Roman" pitchFamily="18" charset="0"/>
                <a:ea typeface="PMingLiU" pitchFamily="18" charset="-120"/>
              </a:defRPr>
            </a:lvl3pPr>
            <a:lvl4pPr marL="1198563" indent="-166688" defTabSz="1220788">
              <a:defRPr kumimoji="1" sz="2400">
                <a:solidFill>
                  <a:schemeClr val="tx1"/>
                </a:solidFill>
                <a:latin typeface="Times New Roman" pitchFamily="18" charset="0"/>
                <a:ea typeface="PMingLiU" pitchFamily="18" charset="-120"/>
              </a:defRPr>
            </a:lvl4pPr>
            <a:lvl5pPr marL="1468438" indent="-155575" defTabSz="1220788">
              <a:defRPr kumimoji="1" sz="2400">
                <a:solidFill>
                  <a:schemeClr val="tx1"/>
                </a:solidFill>
                <a:latin typeface="Times New Roman" pitchFamily="18" charset="0"/>
                <a:ea typeface="PMingLiU" pitchFamily="18" charset="-120"/>
              </a:defRPr>
            </a:lvl5pPr>
            <a:lvl6pPr marL="19256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6pPr>
            <a:lvl7pPr marL="23828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7pPr>
            <a:lvl8pPr marL="28400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8pPr>
            <a:lvl9pPr marL="3297238" indent="-155575" defTabSz="1220788" fontAlgn="base">
              <a:spcBef>
                <a:spcPct val="0"/>
              </a:spcBef>
              <a:spcAft>
                <a:spcPct val="0"/>
              </a:spcAft>
              <a:defRPr kumimoji="1" sz="2400">
                <a:solidFill>
                  <a:schemeClr val="tx1"/>
                </a:solidFill>
                <a:latin typeface="Times New Roman" pitchFamily="18" charset="0"/>
                <a:ea typeface="PMingLiU" pitchFamily="18" charset="-120"/>
              </a:defRPr>
            </a:lvl9pPr>
          </a:lstStyle>
          <a:p>
            <a:pPr marL="228600" indent="-228600">
              <a:buSzPct val="100000"/>
              <a:buFontTx/>
              <a:buChar char="•"/>
            </a:pPr>
            <a:r>
              <a:rPr kumimoji="0" lang="en-US" altLang="zh-TW" sz="2200" dirty="0">
                <a:solidFill>
                  <a:srgbClr val="0000FF"/>
                </a:solidFill>
                <a:latin typeface="Calibri" panose="020F0502020204030204" pitchFamily="34" charset="0"/>
              </a:rPr>
              <a:t>State variables</a:t>
            </a:r>
          </a:p>
          <a:p>
            <a:pPr marL="457200" lvl="1" indent="0" defTabSz="914400">
              <a:buSzPct val="120000"/>
            </a:pPr>
            <a:r>
              <a:rPr lang="el-GR" altLang="zh-TW" sz="2000" i="1" dirty="0" smtClean="0">
                <a:ea typeface="+mn-ea"/>
                <a:cs typeface="Times New Roman" panose="02020603050405020304" pitchFamily="18" charset="0"/>
              </a:rPr>
              <a:t>ω</a:t>
            </a:r>
            <a:r>
              <a:rPr lang="en-US" altLang="zh-TW" sz="2000" i="1" baseline="-25000" dirty="0" smtClean="0">
                <a:ea typeface="+mn-ea"/>
                <a:cs typeface="Times New Roman" panose="02020603050405020304" pitchFamily="18" charset="0"/>
              </a:rPr>
              <a:t>e</a:t>
            </a:r>
            <a:r>
              <a:rPr lang="en-US" altLang="zh-TW" sz="2000" dirty="0" smtClean="0">
                <a:latin typeface="Calibri" panose="020F0502020204030204" pitchFamily="34" charset="0"/>
                <a:ea typeface="+mn-ea"/>
              </a:rPr>
              <a:t>: engine speed</a:t>
            </a:r>
          </a:p>
          <a:p>
            <a:pPr marL="457200" lvl="1" indent="0" defTabSz="914400">
              <a:buSzPct val="120000"/>
            </a:pPr>
            <a:r>
              <a:rPr lang="en-US" altLang="zh-TW" sz="2000" i="1" dirty="0" smtClean="0">
                <a:ea typeface="+mn-ea"/>
                <a:cs typeface="Times New Roman" panose="02020603050405020304" pitchFamily="18" charset="0"/>
              </a:rPr>
              <a:t>SOC</a:t>
            </a:r>
            <a:r>
              <a:rPr lang="en-US" altLang="zh-TW" sz="2000" dirty="0" smtClean="0">
                <a:latin typeface="Calibri" panose="020F0502020204030204" pitchFamily="34" charset="0"/>
                <a:ea typeface="+mn-ea"/>
              </a:rPr>
              <a:t>: battery state of charge</a:t>
            </a:r>
            <a:endParaRPr lang="en-US" altLang="zh-TW" sz="2000" dirty="0">
              <a:latin typeface="Calibri" panose="020F0502020204030204" pitchFamily="34" charset="0"/>
              <a:ea typeface="+mn-ea"/>
            </a:endParaRPr>
          </a:p>
        </p:txBody>
      </p:sp>
      <p:sp>
        <p:nvSpPr>
          <p:cNvPr id="2" name="Slide Number Placeholder 1"/>
          <p:cNvSpPr>
            <a:spLocks noGrp="1"/>
          </p:cNvSpPr>
          <p:nvPr>
            <p:ph type="sldNum" sz="quarter" idx="12"/>
          </p:nvPr>
        </p:nvSpPr>
        <p:spPr/>
        <p:txBody>
          <a:bodyPr/>
          <a:lstStyle/>
          <a:p>
            <a:fld id="{F1D4FDB6-4916-43D1-8E94-03CA72CA546B}" type="slidenum">
              <a:rPr lang="zh-TW" altLang="en-US" smtClean="0"/>
              <a:t>24</a:t>
            </a:fld>
            <a:endParaRPr lang="zh-TW" altLang="en-US"/>
          </a:p>
        </p:txBody>
      </p:sp>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43894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Chiao\Documents\MATLAB\Prius2010\MTR_eff.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67" r="6376"/>
          <a:stretch/>
        </p:blipFill>
        <p:spPr bwMode="auto">
          <a:xfrm>
            <a:off x="3019882" y="3674997"/>
            <a:ext cx="3075540" cy="25458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altLang="zh-TW" dirty="0" smtClean="0"/>
              <a:t>Prius 2010</a:t>
            </a:r>
            <a:endParaRPr lang="zh-TW" altLang="en-US" dirty="0"/>
          </a:p>
        </p:txBody>
      </p:sp>
      <p:pic>
        <p:nvPicPr>
          <p:cNvPr id="8198"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994"/>
          <a:stretch/>
        </p:blipFill>
        <p:spPr bwMode="auto">
          <a:xfrm>
            <a:off x="1157172" y="836948"/>
            <a:ext cx="2788419" cy="2747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7690" y="905406"/>
            <a:ext cx="3657600" cy="2138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897966" y="3018852"/>
            <a:ext cx="4686300" cy="507831"/>
          </a:xfrm>
          <a:prstGeom prst="rect">
            <a:avLst/>
          </a:prstGeom>
        </p:spPr>
        <p:txBody>
          <a:bodyPr wrap="square">
            <a:spAutoFit/>
          </a:bodyPr>
          <a:lstStyle/>
          <a:p>
            <a:r>
              <a:rPr lang="en-US" altLang="zh-TW" sz="900" dirty="0" smtClean="0"/>
              <a:t>* N</a:t>
            </a:r>
            <a:r>
              <a:rPr lang="en-US" altLang="zh-TW" sz="900" dirty="0"/>
              <a:t>. Kim, A. Rousseau and E. Rask, "Vehicle-level control analysis of 2010 Toyota Prius based on test data," </a:t>
            </a:r>
            <a:r>
              <a:rPr lang="en-US" altLang="zh-TW" sz="900" i="1" dirty="0"/>
              <a:t>Proceedings of the Institution of Mechanical Engineers, Part D: Journal of Automobile Engineering, </a:t>
            </a:r>
            <a:r>
              <a:rPr lang="en-US" altLang="zh-TW" sz="900" dirty="0"/>
              <a:t>vol. 226, pp. 1483-1494, 2012.</a:t>
            </a:r>
          </a:p>
        </p:txBody>
      </p:sp>
      <p:pic>
        <p:nvPicPr>
          <p:cNvPr id="11" name="Picture 2" descr="D:\SugarSync\MATLAB-SugarSync\Prius2010\BSFC.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80" r="6741"/>
          <a:stretch/>
        </p:blipFill>
        <p:spPr bwMode="auto">
          <a:xfrm>
            <a:off x="9239" y="3674997"/>
            <a:ext cx="3018785" cy="2545859"/>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Chiao\Documents\MATLAB\Prius2010\GEN_eff.t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36" r="6563"/>
          <a:stretch/>
        </p:blipFill>
        <p:spPr bwMode="auto">
          <a:xfrm>
            <a:off x="6062663" y="3674997"/>
            <a:ext cx="3063482" cy="254585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t>25</a:t>
            </a:fld>
            <a:endParaRPr lang="zh-TW" altLang="en-US"/>
          </a:p>
        </p:txBody>
      </p:sp>
    </p:spTree>
    <p:extLst>
      <p:ext uri="{BB962C8B-B14F-4D97-AF65-F5344CB8AC3E}">
        <p14:creationId xmlns:p14="http://schemas.microsoft.com/office/powerpoint/2010/main" val="3053793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9" name="Picture 49" descr="C:\Users\Chiao\Documents\MATLAB\Prius2010\NEDC_cycle.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9822" y="2339976"/>
            <a:ext cx="5362224" cy="4031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altLang="zh-TW" dirty="0" smtClean="0"/>
              <a:t>Prius 2010</a:t>
            </a:r>
            <a:endParaRPr lang="zh-TW" altLang="en-US" dirty="0"/>
          </a:p>
        </p:txBody>
      </p:sp>
      <p:sp>
        <p:nvSpPr>
          <p:cNvPr id="4" name="Footer Placeholder 3"/>
          <p:cNvSpPr>
            <a:spLocks noGrp="1"/>
          </p:cNvSpPr>
          <p:nvPr>
            <p:ph type="ftr" sz="quarter" idx="13"/>
          </p:nvPr>
        </p:nvSpPr>
        <p:spPr/>
        <p:txBody>
          <a:bodyPr/>
          <a:lstStyle/>
          <a:p>
            <a:pPr>
              <a:defRPr/>
            </a:pPr>
            <a:r>
              <a:rPr lang="en-US" altLang="en-US" smtClean="0"/>
              <a:t>ME566 Lecture 7-</a:t>
            </a:r>
            <a:endParaRPr lang="en-US" altLang="en-US" dirty="0"/>
          </a:p>
        </p:txBody>
      </p:sp>
      <p:sp>
        <p:nvSpPr>
          <p:cNvPr id="5" name="Slide Number Placeholder 4"/>
          <p:cNvSpPr>
            <a:spLocks noGrp="1"/>
          </p:cNvSpPr>
          <p:nvPr>
            <p:ph type="sldNum" sz="quarter" idx="12"/>
          </p:nvPr>
        </p:nvSpPr>
        <p:spPr/>
        <p:txBody>
          <a:bodyPr/>
          <a:lstStyle/>
          <a:p>
            <a:fld id="{F1D4FDB6-4916-43D1-8E94-03CA72CA546B}" type="slidenum">
              <a:rPr lang="zh-TW" altLang="en-US" smtClean="0"/>
              <a:t>26</a:t>
            </a:fld>
            <a:endParaRPr lang="zh-TW"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2530026713"/>
              </p:ext>
            </p:extLst>
          </p:nvPr>
        </p:nvGraphicFramePr>
        <p:xfrm>
          <a:off x="2610619" y="1535646"/>
          <a:ext cx="4003620" cy="728774"/>
        </p:xfrm>
        <a:graphic>
          <a:graphicData uri="http://schemas.openxmlformats.org/presentationml/2006/ole">
            <mc:AlternateContent xmlns:mc="http://schemas.openxmlformats.org/markup-compatibility/2006">
              <mc:Choice xmlns:v="urn:schemas-microsoft-com:vml" Requires="v">
                <p:oleObj spid="_x0000_s17452" name="Equation" r:id="rId4" imgW="1676160" imgH="304560" progId="Equation.DSMT4">
                  <p:embed/>
                </p:oleObj>
              </mc:Choice>
              <mc:Fallback>
                <p:oleObj name="Equation" r:id="rId4" imgW="1676160" imgH="304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619" y="1535646"/>
                        <a:ext cx="4003620" cy="728774"/>
                      </a:xfrm>
                      <a:prstGeom prst="rect">
                        <a:avLst/>
                      </a:prstGeom>
                      <a:noFill/>
                      <a:ln>
                        <a:noFill/>
                      </a:ln>
                      <a:extLst/>
                    </p:spPr>
                  </p:pic>
                </p:oleObj>
              </mc:Fallback>
            </mc:AlternateContent>
          </a:graphicData>
        </a:graphic>
      </p:graphicFrame>
      <p:sp>
        <p:nvSpPr>
          <p:cNvPr id="10" name="Content Placeholder 2"/>
          <p:cNvSpPr txBox="1">
            <a:spLocks/>
          </p:cNvSpPr>
          <p:nvPr/>
        </p:nvSpPr>
        <p:spPr>
          <a:xfrm>
            <a:off x="285750" y="1006437"/>
            <a:ext cx="8572500" cy="47625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400" dirty="0" smtClean="0">
                <a:solidFill>
                  <a:prstClr val="black"/>
                </a:solidFill>
                <a:latin typeface="Calibri" panose="020F0502020204030204" pitchFamily="34" charset="0"/>
              </a:rPr>
              <a:t>Goal: To optimize fuel consumption over a predefined driving cycle</a:t>
            </a:r>
            <a:endParaRPr lang="zh-TW" altLang="en-US" sz="2400" dirty="0">
              <a:latin typeface="Calibri" panose="020F0502020204030204" pitchFamily="34" charset="0"/>
            </a:endParaRPr>
          </a:p>
        </p:txBody>
      </p:sp>
    </p:spTree>
    <p:extLst>
      <p:ext uri="{BB962C8B-B14F-4D97-AF65-F5344CB8AC3E}">
        <p14:creationId xmlns:p14="http://schemas.microsoft.com/office/powerpoint/2010/main" val="2908535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a:t>Prius 2010</a:t>
            </a:r>
            <a:endParaRPr lang="zh-TW" altLang="en-US" dirty="0"/>
          </a:p>
        </p:txBody>
      </p:sp>
      <p:sp>
        <p:nvSpPr>
          <p:cNvPr id="6" name="Content Placeholder 2"/>
          <p:cNvSpPr txBox="1">
            <a:spLocks/>
          </p:cNvSpPr>
          <p:nvPr/>
        </p:nvSpPr>
        <p:spPr>
          <a:xfrm>
            <a:off x="228600" y="2432543"/>
            <a:ext cx="8229600" cy="5289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400" dirty="0" smtClean="0">
                <a:latin typeface="Calibri" panose="020F0502020204030204" pitchFamily="34" charset="0"/>
              </a:rPr>
              <a:t>The assumption to simplify the problem:</a:t>
            </a:r>
            <a:endParaRPr lang="zh-TW" altLang="en-US" sz="2400" dirty="0">
              <a:latin typeface="Calibri" panose="020F0502020204030204" pitchFamily="34" charset="0"/>
            </a:endParaRPr>
          </a:p>
        </p:txBody>
      </p:sp>
      <p:sp>
        <p:nvSpPr>
          <p:cNvPr id="9" name="Rounded Rectangle 8"/>
          <p:cNvSpPr/>
          <p:nvPr/>
        </p:nvSpPr>
        <p:spPr>
          <a:xfrm>
            <a:off x="1133475" y="3197406"/>
            <a:ext cx="3172048" cy="2709221"/>
          </a:xfrm>
          <a:prstGeom prst="roundRect">
            <a:avLst>
              <a:gd name="adj" fmla="val 3916"/>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sz="2000"/>
          </a:p>
        </p:txBody>
      </p:sp>
      <p:sp>
        <p:nvSpPr>
          <p:cNvPr id="10" name="Rounded Rectangle 9"/>
          <p:cNvSpPr/>
          <p:nvPr/>
        </p:nvSpPr>
        <p:spPr>
          <a:xfrm>
            <a:off x="1453019" y="3022185"/>
            <a:ext cx="2532960" cy="3504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t>Original Problem</a:t>
            </a:r>
            <a:endParaRPr lang="zh-TW" altLang="en-US" sz="1800" b="1" dirty="0"/>
          </a:p>
        </p:txBody>
      </p:sp>
      <p:sp>
        <p:nvSpPr>
          <p:cNvPr id="11" name="TextBox 10"/>
          <p:cNvSpPr txBox="1"/>
          <p:nvPr/>
        </p:nvSpPr>
        <p:spPr>
          <a:xfrm>
            <a:off x="1289006" y="3416531"/>
            <a:ext cx="1045351" cy="369332"/>
          </a:xfrm>
          <a:prstGeom prst="rect">
            <a:avLst/>
          </a:prstGeom>
          <a:noFill/>
        </p:spPr>
        <p:txBody>
          <a:bodyPr wrap="none" rtlCol="0">
            <a:spAutoFit/>
          </a:bodyPr>
          <a:lstStyle/>
          <a:p>
            <a:r>
              <a:rPr lang="en-US" altLang="zh-TW" sz="1800" b="1" dirty="0" smtClean="0">
                <a:latin typeface="Calibri" panose="020F0502020204030204" pitchFamily="34" charset="0"/>
              </a:rPr>
              <a:t>Controls:</a:t>
            </a:r>
            <a:endParaRPr lang="zh-TW" altLang="en-US" sz="1800" b="1" dirty="0">
              <a:latin typeface="Calibri" panose="020F0502020204030204" pitchFamily="34" charset="0"/>
            </a:endParaRPr>
          </a:p>
        </p:txBody>
      </p:sp>
      <p:sp>
        <p:nvSpPr>
          <p:cNvPr id="12" name="TextBox 11"/>
          <p:cNvSpPr txBox="1"/>
          <p:nvPr/>
        </p:nvSpPr>
        <p:spPr>
          <a:xfrm>
            <a:off x="1289006" y="4379157"/>
            <a:ext cx="831510" cy="369332"/>
          </a:xfrm>
          <a:prstGeom prst="rect">
            <a:avLst/>
          </a:prstGeom>
          <a:noFill/>
        </p:spPr>
        <p:txBody>
          <a:bodyPr wrap="none" rtlCol="0">
            <a:spAutoFit/>
          </a:bodyPr>
          <a:lstStyle/>
          <a:p>
            <a:r>
              <a:rPr lang="en-US" altLang="zh-TW" sz="1800" b="1" dirty="0" smtClean="0">
                <a:latin typeface="Calibri" panose="020F0502020204030204" pitchFamily="34" charset="0"/>
              </a:rPr>
              <a:t>States:</a:t>
            </a:r>
            <a:endParaRPr lang="zh-TW" altLang="en-US" sz="1800" b="1" dirty="0">
              <a:latin typeface="Calibri" panose="020F0502020204030204" pitchFamily="34" charset="0"/>
            </a:endParaRPr>
          </a:p>
        </p:txBody>
      </p:sp>
      <p:sp>
        <p:nvSpPr>
          <p:cNvPr id="13" name="TextBox 12"/>
          <p:cNvSpPr txBox="1"/>
          <p:nvPr/>
        </p:nvSpPr>
        <p:spPr>
          <a:xfrm>
            <a:off x="1438498" y="3639677"/>
            <a:ext cx="1994841" cy="707886"/>
          </a:xfrm>
          <a:prstGeom prst="rect">
            <a:avLst/>
          </a:prstGeom>
          <a:noFill/>
        </p:spPr>
        <p:txBody>
          <a:bodyPr wrap="none" rtlCol="0">
            <a:spAutoFit/>
          </a:bodyPr>
          <a:lstStyle/>
          <a:p>
            <a:r>
              <a:rPr lang="en-US" altLang="zh-TW" sz="2000" i="1" dirty="0" smtClean="0">
                <a:latin typeface="Times New Roman" panose="02020603050405020304" pitchFamily="18" charset="0"/>
                <a:cs typeface="Times New Roman" panose="02020603050405020304" pitchFamily="18" charset="0"/>
              </a:rPr>
              <a:t>u</a:t>
            </a:r>
            <a:r>
              <a:rPr lang="en-US" altLang="zh-TW" sz="2000" baseline="-25000" dirty="0" smtClean="0">
                <a:latin typeface="Times New Roman" panose="02020603050405020304" pitchFamily="18" charset="0"/>
                <a:cs typeface="Times New Roman" panose="02020603050405020304" pitchFamily="18" charset="0"/>
              </a:rPr>
              <a:t>1</a:t>
            </a:r>
            <a:r>
              <a:rPr lang="en-US" altLang="zh-TW" sz="2000" dirty="0" smtClean="0">
                <a:latin typeface="Calibri" panose="020F0502020204030204" pitchFamily="34" charset="0"/>
                <a:cs typeface="Times New Roman" panose="02020603050405020304" pitchFamily="18" charset="0"/>
              </a:rPr>
              <a:t>: engine torque</a:t>
            </a:r>
          </a:p>
          <a:p>
            <a:r>
              <a:rPr lang="en-US" altLang="zh-TW" sz="2000" i="1" dirty="0" smtClean="0">
                <a:latin typeface="Times New Roman" panose="02020603050405020304" pitchFamily="18" charset="0"/>
                <a:cs typeface="Times New Roman" panose="02020603050405020304" pitchFamily="18" charset="0"/>
              </a:rPr>
              <a:t>u</a:t>
            </a:r>
            <a:r>
              <a:rPr lang="en-US" altLang="zh-TW" sz="2000" baseline="-25000" dirty="0" smtClean="0">
                <a:latin typeface="Times New Roman" panose="02020603050405020304" pitchFamily="18" charset="0"/>
                <a:cs typeface="Times New Roman" panose="02020603050405020304" pitchFamily="18" charset="0"/>
              </a:rPr>
              <a:t>2</a:t>
            </a:r>
            <a:r>
              <a:rPr lang="en-US" altLang="zh-TW" sz="2000" dirty="0" smtClean="0">
                <a:latin typeface="Calibri" panose="020F0502020204030204" pitchFamily="34" charset="0"/>
                <a:cs typeface="Times New Roman" panose="02020603050405020304" pitchFamily="18" charset="0"/>
              </a:rPr>
              <a:t>: MG1 torque</a:t>
            </a:r>
            <a:endParaRPr lang="zh-TW" altLang="en-US" sz="2000" dirty="0">
              <a:latin typeface="Calibri" panose="020F0502020204030204" pitchFamily="34" charset="0"/>
              <a:cs typeface="Times New Roman" panose="02020603050405020304" pitchFamily="18" charset="0"/>
            </a:endParaRPr>
          </a:p>
        </p:txBody>
      </p:sp>
      <p:sp>
        <p:nvSpPr>
          <p:cNvPr id="14" name="TextBox 13"/>
          <p:cNvSpPr txBox="1"/>
          <p:nvPr/>
        </p:nvSpPr>
        <p:spPr>
          <a:xfrm>
            <a:off x="1438498" y="4620752"/>
            <a:ext cx="2866234" cy="707886"/>
          </a:xfrm>
          <a:prstGeom prst="rect">
            <a:avLst/>
          </a:prstGeom>
          <a:noFill/>
        </p:spPr>
        <p:txBody>
          <a:bodyPr wrap="none" rtlCol="0">
            <a:spAutoFit/>
          </a:bodyPr>
          <a:lstStyle/>
          <a:p>
            <a:r>
              <a:rPr lang="en-US" altLang="zh-TW" sz="2000" i="1" dirty="0" smtClean="0">
                <a:latin typeface="Times New Roman" panose="02020603050405020304" pitchFamily="18" charset="0"/>
                <a:cs typeface="Times New Roman" panose="02020603050405020304" pitchFamily="18" charset="0"/>
              </a:rPr>
              <a:t>x</a:t>
            </a:r>
            <a:r>
              <a:rPr lang="en-US" altLang="zh-TW" sz="2000" baseline="-25000" dirty="0" smtClean="0">
                <a:latin typeface="Times New Roman" panose="02020603050405020304" pitchFamily="18" charset="0"/>
                <a:cs typeface="Times New Roman" panose="02020603050405020304" pitchFamily="18" charset="0"/>
              </a:rPr>
              <a:t>1</a:t>
            </a:r>
            <a:r>
              <a:rPr lang="en-US" altLang="zh-TW" sz="2000" dirty="0" smtClean="0">
                <a:latin typeface="Calibri" panose="020F0502020204030204" pitchFamily="34" charset="0"/>
                <a:cs typeface="Times New Roman" panose="02020603050405020304" pitchFamily="18" charset="0"/>
              </a:rPr>
              <a:t>: engine speed</a:t>
            </a:r>
          </a:p>
          <a:p>
            <a:r>
              <a:rPr lang="en-US" altLang="zh-TW" sz="2000" i="1" dirty="0" smtClean="0">
                <a:latin typeface="Times New Roman" panose="02020603050405020304" pitchFamily="18" charset="0"/>
                <a:cs typeface="Times New Roman" panose="02020603050405020304" pitchFamily="18" charset="0"/>
              </a:rPr>
              <a:t>x</a:t>
            </a:r>
            <a:r>
              <a:rPr lang="en-US" altLang="zh-TW" sz="2000" baseline="-25000" dirty="0" smtClean="0">
                <a:latin typeface="Times New Roman" panose="02020603050405020304" pitchFamily="18" charset="0"/>
                <a:cs typeface="Times New Roman" panose="02020603050405020304" pitchFamily="18" charset="0"/>
              </a:rPr>
              <a:t>2</a:t>
            </a:r>
            <a:r>
              <a:rPr lang="en-US" altLang="zh-TW" sz="2000" dirty="0" smtClean="0">
                <a:latin typeface="Calibri" panose="020F0502020204030204" pitchFamily="34" charset="0"/>
                <a:cs typeface="Times New Roman" panose="02020603050405020304" pitchFamily="18" charset="0"/>
              </a:rPr>
              <a:t>: battery state of charge</a:t>
            </a:r>
            <a:endParaRPr lang="zh-TW" altLang="en-US" sz="2000" dirty="0">
              <a:latin typeface="Calibri" panose="020F0502020204030204" pitchFamily="34" charset="0"/>
              <a:cs typeface="Times New Roman" panose="02020603050405020304" pitchFamily="18" charset="0"/>
            </a:endParaRPr>
          </a:p>
        </p:txBody>
      </p:sp>
      <p:sp>
        <p:nvSpPr>
          <p:cNvPr id="16" name="Rounded Rectangle 15"/>
          <p:cNvSpPr/>
          <p:nvPr/>
        </p:nvSpPr>
        <p:spPr>
          <a:xfrm>
            <a:off x="4853280" y="3197406"/>
            <a:ext cx="3172048" cy="2709221"/>
          </a:xfrm>
          <a:prstGeom prst="roundRect">
            <a:avLst>
              <a:gd name="adj" fmla="val 3916"/>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sz="2000"/>
          </a:p>
        </p:txBody>
      </p:sp>
      <p:sp>
        <p:nvSpPr>
          <p:cNvPr id="17" name="Rounded Rectangle 16"/>
          <p:cNvSpPr/>
          <p:nvPr/>
        </p:nvSpPr>
        <p:spPr>
          <a:xfrm>
            <a:off x="5174823" y="3022185"/>
            <a:ext cx="2528962" cy="35044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800" b="1" dirty="0"/>
              <a:t>Simplified Problem</a:t>
            </a:r>
            <a:endParaRPr lang="zh-TW" altLang="en-US" sz="1800" b="1" dirty="0"/>
          </a:p>
        </p:txBody>
      </p:sp>
      <p:sp>
        <p:nvSpPr>
          <p:cNvPr id="18" name="TextBox 17"/>
          <p:cNvSpPr txBox="1"/>
          <p:nvPr/>
        </p:nvSpPr>
        <p:spPr>
          <a:xfrm>
            <a:off x="5008811" y="4302356"/>
            <a:ext cx="953979" cy="369332"/>
          </a:xfrm>
          <a:prstGeom prst="rect">
            <a:avLst/>
          </a:prstGeom>
          <a:noFill/>
        </p:spPr>
        <p:txBody>
          <a:bodyPr wrap="none" rtlCol="0">
            <a:spAutoFit/>
          </a:bodyPr>
          <a:lstStyle/>
          <a:p>
            <a:r>
              <a:rPr lang="en-US" altLang="zh-TW" sz="1800" b="1" dirty="0" smtClean="0">
                <a:latin typeface="Calibri" panose="020F0502020204030204" pitchFamily="34" charset="0"/>
              </a:rPr>
              <a:t>Control:</a:t>
            </a:r>
            <a:endParaRPr lang="zh-TW" altLang="en-US" sz="1800" b="1" dirty="0">
              <a:latin typeface="Calibri" panose="020F0502020204030204" pitchFamily="34" charset="0"/>
            </a:endParaRPr>
          </a:p>
        </p:txBody>
      </p:sp>
      <p:sp>
        <p:nvSpPr>
          <p:cNvPr id="19" name="TextBox 18"/>
          <p:cNvSpPr txBox="1"/>
          <p:nvPr/>
        </p:nvSpPr>
        <p:spPr>
          <a:xfrm>
            <a:off x="5008811" y="4883982"/>
            <a:ext cx="831510" cy="369332"/>
          </a:xfrm>
          <a:prstGeom prst="rect">
            <a:avLst/>
          </a:prstGeom>
          <a:noFill/>
        </p:spPr>
        <p:txBody>
          <a:bodyPr wrap="none" rtlCol="0">
            <a:spAutoFit/>
          </a:bodyPr>
          <a:lstStyle/>
          <a:p>
            <a:r>
              <a:rPr lang="en-US" altLang="zh-TW" sz="1800" b="1" dirty="0" smtClean="0">
                <a:latin typeface="Calibri" panose="020F0502020204030204" pitchFamily="34" charset="0"/>
              </a:rPr>
              <a:t>States:</a:t>
            </a:r>
            <a:endParaRPr lang="zh-TW" altLang="en-US" sz="1800" b="1" dirty="0">
              <a:latin typeface="Calibri" panose="020F0502020204030204" pitchFamily="34" charset="0"/>
            </a:endParaRPr>
          </a:p>
        </p:txBody>
      </p:sp>
      <p:sp>
        <p:nvSpPr>
          <p:cNvPr id="20" name="TextBox 19"/>
          <p:cNvSpPr txBox="1"/>
          <p:nvPr/>
        </p:nvSpPr>
        <p:spPr>
          <a:xfrm>
            <a:off x="5158303" y="4535027"/>
            <a:ext cx="1714315" cy="400110"/>
          </a:xfrm>
          <a:prstGeom prst="rect">
            <a:avLst/>
          </a:prstGeom>
          <a:noFill/>
        </p:spPr>
        <p:txBody>
          <a:bodyPr wrap="none" rtlCol="0">
            <a:spAutoFit/>
          </a:bodyPr>
          <a:lstStyle/>
          <a:p>
            <a:r>
              <a:rPr lang="en-US" altLang="zh-TW" sz="2000" i="1" dirty="0" smtClean="0">
                <a:latin typeface="Times New Roman" panose="02020603050405020304" pitchFamily="18" charset="0"/>
                <a:cs typeface="Times New Roman" panose="02020603050405020304" pitchFamily="18" charset="0"/>
              </a:rPr>
              <a:t>u</a:t>
            </a:r>
            <a:r>
              <a:rPr lang="en-US" altLang="zh-TW" sz="2000" dirty="0" smtClean="0">
                <a:latin typeface="Calibri" panose="020F0502020204030204" pitchFamily="34" charset="0"/>
                <a:cs typeface="Times New Roman" panose="02020603050405020304" pitchFamily="18" charset="0"/>
              </a:rPr>
              <a:t>: MG1 torque</a:t>
            </a:r>
            <a:endParaRPr lang="zh-TW" altLang="en-US" sz="2000" dirty="0">
              <a:latin typeface="Calibri" panose="020F0502020204030204" pitchFamily="34" charset="0"/>
              <a:cs typeface="Times New Roman" panose="02020603050405020304" pitchFamily="18" charset="0"/>
            </a:endParaRPr>
          </a:p>
        </p:txBody>
      </p:sp>
      <p:sp>
        <p:nvSpPr>
          <p:cNvPr id="21" name="TextBox 20"/>
          <p:cNvSpPr txBox="1"/>
          <p:nvPr/>
        </p:nvSpPr>
        <p:spPr>
          <a:xfrm>
            <a:off x="5158303" y="5087477"/>
            <a:ext cx="2866234" cy="707886"/>
          </a:xfrm>
          <a:prstGeom prst="rect">
            <a:avLst/>
          </a:prstGeom>
          <a:noFill/>
        </p:spPr>
        <p:txBody>
          <a:bodyPr wrap="none" rtlCol="0">
            <a:spAutoFit/>
          </a:bodyPr>
          <a:lstStyle/>
          <a:p>
            <a:r>
              <a:rPr lang="en-US" altLang="zh-TW" sz="2000" i="1" dirty="0" smtClean="0">
                <a:latin typeface="Times New Roman" panose="02020603050405020304" pitchFamily="18" charset="0"/>
                <a:cs typeface="Times New Roman" panose="02020603050405020304" pitchFamily="18" charset="0"/>
              </a:rPr>
              <a:t>x</a:t>
            </a:r>
            <a:r>
              <a:rPr lang="en-US" altLang="zh-TW" sz="2000" baseline="-25000" dirty="0" smtClean="0">
                <a:latin typeface="Times New Roman" panose="02020603050405020304" pitchFamily="18" charset="0"/>
                <a:cs typeface="Times New Roman" panose="02020603050405020304" pitchFamily="18" charset="0"/>
              </a:rPr>
              <a:t>1</a:t>
            </a:r>
            <a:r>
              <a:rPr lang="en-US" altLang="zh-TW" sz="2000" dirty="0" smtClean="0">
                <a:latin typeface="Calibri" panose="020F0502020204030204" pitchFamily="34" charset="0"/>
                <a:cs typeface="Times New Roman" panose="02020603050405020304" pitchFamily="18" charset="0"/>
              </a:rPr>
              <a:t>: engine speed</a:t>
            </a:r>
          </a:p>
          <a:p>
            <a:r>
              <a:rPr lang="en-US" altLang="zh-TW" sz="2000" i="1" dirty="0" smtClean="0">
                <a:latin typeface="Times New Roman" panose="02020603050405020304" pitchFamily="18" charset="0"/>
                <a:cs typeface="Times New Roman" panose="02020603050405020304" pitchFamily="18" charset="0"/>
              </a:rPr>
              <a:t>x</a:t>
            </a:r>
            <a:r>
              <a:rPr lang="en-US" altLang="zh-TW" sz="2000" baseline="-25000" dirty="0" smtClean="0">
                <a:latin typeface="Times New Roman" panose="02020603050405020304" pitchFamily="18" charset="0"/>
                <a:cs typeface="Times New Roman" panose="02020603050405020304" pitchFamily="18" charset="0"/>
              </a:rPr>
              <a:t>2</a:t>
            </a:r>
            <a:r>
              <a:rPr lang="en-US" altLang="zh-TW" sz="2000" dirty="0" smtClean="0">
                <a:latin typeface="Calibri" panose="020F0502020204030204" pitchFamily="34" charset="0"/>
                <a:cs typeface="Times New Roman" panose="02020603050405020304" pitchFamily="18" charset="0"/>
              </a:rPr>
              <a:t>: battery state of charge</a:t>
            </a:r>
            <a:endParaRPr lang="zh-TW" altLang="en-US" sz="2000" dirty="0">
              <a:latin typeface="Calibri" panose="020F0502020204030204" pitchFamily="34" charset="0"/>
              <a:cs typeface="Times New Roman" panose="02020603050405020304" pitchFamily="18" charset="0"/>
            </a:endParaRPr>
          </a:p>
        </p:txBody>
      </p:sp>
      <p:sp>
        <p:nvSpPr>
          <p:cNvPr id="22" name="TextBox 21"/>
          <p:cNvSpPr txBox="1"/>
          <p:nvPr/>
        </p:nvSpPr>
        <p:spPr>
          <a:xfrm>
            <a:off x="5008811" y="3416531"/>
            <a:ext cx="1387624" cy="369332"/>
          </a:xfrm>
          <a:prstGeom prst="rect">
            <a:avLst/>
          </a:prstGeom>
          <a:noFill/>
        </p:spPr>
        <p:txBody>
          <a:bodyPr wrap="none" rtlCol="0">
            <a:spAutoFit/>
          </a:bodyPr>
          <a:lstStyle/>
          <a:p>
            <a:r>
              <a:rPr lang="en-US" altLang="zh-TW" sz="1800" b="1" dirty="0" smtClean="0">
                <a:latin typeface="Calibri" panose="020F0502020204030204" pitchFamily="34" charset="0"/>
              </a:rPr>
              <a:t>Assumption:</a:t>
            </a:r>
            <a:endParaRPr lang="zh-TW" altLang="en-US" sz="1800" b="1" dirty="0">
              <a:latin typeface="Calibri" panose="020F0502020204030204" pitchFamily="34" charset="0"/>
            </a:endParaRPr>
          </a:p>
        </p:txBody>
      </p:sp>
      <p:sp>
        <p:nvSpPr>
          <p:cNvPr id="23" name="TextBox 22"/>
          <p:cNvSpPr txBox="1"/>
          <p:nvPr/>
        </p:nvSpPr>
        <p:spPr>
          <a:xfrm>
            <a:off x="5148778" y="3639677"/>
            <a:ext cx="2667000" cy="707886"/>
          </a:xfrm>
          <a:prstGeom prst="rect">
            <a:avLst/>
          </a:prstGeom>
          <a:noFill/>
        </p:spPr>
        <p:txBody>
          <a:bodyPr wrap="square" rtlCol="0">
            <a:spAutoFit/>
          </a:bodyPr>
          <a:lstStyle/>
          <a:p>
            <a:r>
              <a:rPr lang="en-US" altLang="zh-TW" sz="2000" dirty="0" smtClean="0">
                <a:solidFill>
                  <a:srgbClr val="FF0000"/>
                </a:solidFill>
                <a:latin typeface="Calibri" panose="020F0502020204030204" pitchFamily="34" charset="0"/>
                <a:cs typeface="Times New Roman" panose="02020603050405020304" pitchFamily="18" charset="0"/>
              </a:rPr>
              <a:t>Engine operates along the optimal BSFC line</a:t>
            </a:r>
            <a:endParaRPr lang="zh-TW" altLang="en-US" sz="2000" dirty="0">
              <a:solidFill>
                <a:srgbClr val="FF0000"/>
              </a:solidFill>
              <a:latin typeface="Calibri" panose="020F0502020204030204" pitchFamily="34" charset="0"/>
              <a:cs typeface="Times New Roman" panose="02020603050405020304" pitchFamily="18" charset="0"/>
            </a:endParaRPr>
          </a:p>
        </p:txBody>
      </p:sp>
      <p:sp>
        <p:nvSpPr>
          <p:cNvPr id="24" name="Right Arrow 23"/>
          <p:cNvSpPr/>
          <p:nvPr/>
        </p:nvSpPr>
        <p:spPr>
          <a:xfrm>
            <a:off x="4449495" y="4405193"/>
            <a:ext cx="322217" cy="344607"/>
          </a:xfrm>
          <a:prstGeom prst="rightArrow">
            <a:avLst/>
          </a:prstGeom>
          <a:ln>
            <a:solidFill>
              <a:schemeClr val="accent3">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latin typeface="Calibri" panose="020F0502020204030204" pitchFamily="34" charset="0"/>
            </a:endParaRPr>
          </a:p>
        </p:txBody>
      </p:sp>
      <p:sp>
        <p:nvSpPr>
          <p:cNvPr id="25" name="TextBox 24"/>
          <p:cNvSpPr txBox="1"/>
          <p:nvPr/>
        </p:nvSpPr>
        <p:spPr>
          <a:xfrm>
            <a:off x="1465824" y="5943951"/>
            <a:ext cx="2528962" cy="400110"/>
          </a:xfrm>
          <a:prstGeom prst="rect">
            <a:avLst/>
          </a:prstGeom>
          <a:noFill/>
        </p:spPr>
        <p:txBody>
          <a:bodyPr wrap="none" rtlCol="0">
            <a:spAutoFit/>
          </a:bodyPr>
          <a:lstStyle/>
          <a:p>
            <a:r>
              <a:rPr lang="en-US" altLang="zh-TW" sz="2000" dirty="0" smtClean="0">
                <a:latin typeface="Calibri" panose="020F0502020204030204" pitchFamily="34" charset="0"/>
              </a:rPr>
              <a:t>Problem dimension: 4 </a:t>
            </a:r>
            <a:endParaRPr lang="zh-TW" altLang="en-US" sz="2000" dirty="0">
              <a:latin typeface="Calibri" panose="020F0502020204030204" pitchFamily="34" charset="0"/>
            </a:endParaRPr>
          </a:p>
        </p:txBody>
      </p:sp>
      <p:sp>
        <p:nvSpPr>
          <p:cNvPr id="26" name="TextBox 25"/>
          <p:cNvSpPr txBox="1"/>
          <p:nvPr/>
        </p:nvSpPr>
        <p:spPr>
          <a:xfrm>
            <a:off x="5200682" y="5943951"/>
            <a:ext cx="2528962" cy="400110"/>
          </a:xfrm>
          <a:prstGeom prst="rect">
            <a:avLst/>
          </a:prstGeom>
          <a:noFill/>
        </p:spPr>
        <p:txBody>
          <a:bodyPr wrap="none" rtlCol="0">
            <a:spAutoFit/>
          </a:bodyPr>
          <a:lstStyle/>
          <a:p>
            <a:r>
              <a:rPr lang="en-US" altLang="zh-TW" sz="2000" dirty="0" smtClean="0">
                <a:latin typeface="Calibri" panose="020F0502020204030204" pitchFamily="34" charset="0"/>
              </a:rPr>
              <a:t>Problem dimension: 3 </a:t>
            </a:r>
            <a:endParaRPr lang="zh-TW" altLang="en-US" sz="2000" dirty="0">
              <a:latin typeface="Calibri" panose="020F0502020204030204" pitchFamily="34" charset="0"/>
            </a:endParaRPr>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latin typeface="Calibri" panose="020F0502020204030204" pitchFamily="34" charset="0"/>
              </a:rPr>
              <a:t>27</a:t>
            </a:fld>
            <a:endParaRPr lang="zh-TW" altLang="en-US">
              <a:latin typeface="Calibri" panose="020F0502020204030204" pitchFamily="34" charset="0"/>
            </a:endParaRPr>
          </a:p>
        </p:txBody>
      </p:sp>
      <p:sp>
        <p:nvSpPr>
          <p:cNvPr id="4" name="Footer Placeholder 3"/>
          <p:cNvSpPr>
            <a:spLocks noGrp="1"/>
          </p:cNvSpPr>
          <p:nvPr>
            <p:ph type="ftr" sz="quarter" idx="13"/>
          </p:nvPr>
        </p:nvSpPr>
        <p:spPr/>
        <p:txBody>
          <a:bodyPr/>
          <a:lstStyle/>
          <a:p>
            <a:pPr>
              <a:defRPr/>
            </a:pPr>
            <a:r>
              <a:rPr lang="en-US" altLang="en-US" smtClean="0">
                <a:latin typeface="Calibri" panose="020F0502020204030204" pitchFamily="34" charset="0"/>
              </a:rPr>
              <a:t>ME566 Lecture 7-</a:t>
            </a:r>
            <a:endParaRPr lang="en-US" altLang="en-US" dirty="0">
              <a:latin typeface="Calibri" panose="020F0502020204030204" pitchFamily="34" charset="0"/>
            </a:endParaRPr>
          </a:p>
        </p:txBody>
      </p:sp>
      <p:graphicFrame>
        <p:nvGraphicFramePr>
          <p:cNvPr id="27" name="Object 26"/>
          <p:cNvGraphicFramePr>
            <a:graphicFrameLocks noChangeAspect="1"/>
          </p:cNvGraphicFramePr>
          <p:nvPr>
            <p:extLst>
              <p:ext uri="{D42A27DB-BD31-4B8C-83A1-F6EECF244321}">
                <p14:modId xmlns:p14="http://schemas.microsoft.com/office/powerpoint/2010/main" val="1499710096"/>
              </p:ext>
            </p:extLst>
          </p:nvPr>
        </p:nvGraphicFramePr>
        <p:xfrm>
          <a:off x="2610619" y="1535646"/>
          <a:ext cx="4003620" cy="728774"/>
        </p:xfrm>
        <a:graphic>
          <a:graphicData uri="http://schemas.openxmlformats.org/presentationml/2006/ole">
            <mc:AlternateContent xmlns:mc="http://schemas.openxmlformats.org/markup-compatibility/2006">
              <mc:Choice xmlns:v="urn:schemas-microsoft-com:vml" Requires="v">
                <p:oleObj spid="_x0000_s18475" name="Equation" r:id="rId4" imgW="1676160" imgH="304560" progId="Equation.DSMT4">
                  <p:embed/>
                </p:oleObj>
              </mc:Choice>
              <mc:Fallback>
                <p:oleObj name="Equation" r:id="rId4" imgW="1676160" imgH="304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619" y="1535646"/>
                        <a:ext cx="4003620" cy="728774"/>
                      </a:xfrm>
                      <a:prstGeom prst="rect">
                        <a:avLst/>
                      </a:prstGeom>
                      <a:noFill/>
                      <a:ln>
                        <a:noFill/>
                      </a:ln>
                      <a:extLst/>
                    </p:spPr>
                  </p:pic>
                </p:oleObj>
              </mc:Fallback>
            </mc:AlternateContent>
          </a:graphicData>
        </a:graphic>
      </p:graphicFrame>
      <p:sp>
        <p:nvSpPr>
          <p:cNvPr id="29" name="Content Placeholder 2"/>
          <p:cNvSpPr txBox="1">
            <a:spLocks/>
          </p:cNvSpPr>
          <p:nvPr/>
        </p:nvSpPr>
        <p:spPr>
          <a:xfrm>
            <a:off x="285750" y="1006437"/>
            <a:ext cx="8572500" cy="47625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TW" sz="2400" dirty="0" smtClean="0">
                <a:solidFill>
                  <a:prstClr val="black"/>
                </a:solidFill>
                <a:latin typeface="Calibri" panose="020F0502020204030204" pitchFamily="34" charset="0"/>
              </a:rPr>
              <a:t>Goal: To optimize fuel consumption over a predefined driving cycle</a:t>
            </a:r>
            <a:endParaRPr lang="zh-TW" altLang="en-US" sz="2400" dirty="0">
              <a:latin typeface="Calibri" panose="020F0502020204030204" pitchFamily="34" charset="0"/>
            </a:endParaRPr>
          </a:p>
        </p:txBody>
      </p:sp>
    </p:spTree>
    <p:extLst>
      <p:ext uri="{BB962C8B-B14F-4D97-AF65-F5344CB8AC3E}">
        <p14:creationId xmlns:p14="http://schemas.microsoft.com/office/powerpoint/2010/main" val="37071486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8" name="Picture 18"/>
          <p:cNvPicPr>
            <a:picLocks noChangeAspect="1" noChangeArrowheads="1"/>
          </p:cNvPicPr>
          <p:nvPr/>
        </p:nvPicPr>
        <p:blipFill rotWithShape="1">
          <a:blip r:embed="rId3">
            <a:extLst>
              <a:ext uri="{28A0092B-C50C-407E-A947-70E740481C1C}">
                <a14:useLocalDpi xmlns:a14="http://schemas.microsoft.com/office/drawing/2010/main" val="0"/>
              </a:ext>
            </a:extLst>
          </a:blip>
          <a:srcRect t="1" b="29301"/>
          <a:stretch/>
        </p:blipFill>
        <p:spPr bwMode="auto">
          <a:xfrm>
            <a:off x="403855" y="1114425"/>
            <a:ext cx="4279392"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849209" y="1500029"/>
            <a:ext cx="2539785" cy="490695"/>
          </a:xfrm>
          <a:prstGeom prst="roundRect">
            <a:avLst>
              <a:gd name="adj" fmla="val 10275"/>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itle 5"/>
          <p:cNvSpPr>
            <a:spLocks noGrp="1"/>
          </p:cNvSpPr>
          <p:nvPr>
            <p:ph type="title"/>
          </p:nvPr>
        </p:nvSpPr>
        <p:spPr/>
        <p:txBody>
          <a:bodyPr>
            <a:noAutofit/>
          </a:bodyPr>
          <a:lstStyle/>
          <a:p>
            <a:r>
              <a:rPr lang="en-US" altLang="zh-TW" dirty="0" smtClean="0"/>
              <a:t>MATLAB Script</a:t>
            </a:r>
            <a:endParaRPr lang="zh-TW" altLang="en-US" dirty="0"/>
          </a:p>
        </p:txBody>
      </p:sp>
      <p:sp>
        <p:nvSpPr>
          <p:cNvPr id="8" name="TextBox 7"/>
          <p:cNvSpPr txBox="1"/>
          <p:nvPr/>
        </p:nvSpPr>
        <p:spPr>
          <a:xfrm>
            <a:off x="4840771" y="1743075"/>
            <a:ext cx="4062783" cy="2616101"/>
          </a:xfrm>
          <a:prstGeom prst="rect">
            <a:avLst/>
          </a:prstGeom>
          <a:noFill/>
        </p:spPr>
        <p:txBody>
          <a:bodyPr wrap="square" rtlCol="0">
            <a:spAutoFit/>
          </a:bodyPr>
          <a:lstStyle/>
          <a:p>
            <a:pPr>
              <a:spcAft>
                <a:spcPts val="1200"/>
              </a:spcAft>
            </a:pPr>
            <a:r>
              <a:rPr lang="en-US" altLang="zh-TW" b="1" dirty="0" smtClean="0">
                <a:latin typeface="Calibri" panose="020F0502020204030204" pitchFamily="34" charset="0"/>
              </a:rPr>
              <a:t>Step 1:</a:t>
            </a:r>
            <a:r>
              <a:rPr lang="en-US" altLang="zh-TW" dirty="0" smtClean="0">
                <a:latin typeface="Calibri" panose="020F0502020204030204" pitchFamily="34" charset="0"/>
              </a:rPr>
              <a:t> calculate transitional cost  </a:t>
            </a:r>
            <a:r>
              <a:rPr lang="en-US" altLang="zh-TW" i="1" dirty="0" smtClean="0">
                <a:latin typeface="Times New Roman" panose="02020603050405020304" pitchFamily="18" charset="0"/>
                <a:cs typeface="Times New Roman" panose="02020603050405020304" pitchFamily="18" charset="0"/>
              </a:rPr>
              <a:t>L</a:t>
            </a:r>
            <a:r>
              <a:rPr lang="en-US" altLang="zh-TW" dirty="0" smtClean="0">
                <a:latin typeface="Times New Roman" panose="02020603050405020304" pitchFamily="18" charset="0"/>
                <a:cs typeface="Times New Roman" panose="02020603050405020304" pitchFamily="18" charset="0"/>
              </a:rPr>
              <a:t>(</a:t>
            </a:r>
            <a:r>
              <a:rPr lang="en-US" altLang="zh-TW" i="1" dirty="0" err="1" smtClean="0">
                <a:latin typeface="Times New Roman" panose="02020603050405020304" pitchFamily="18" charset="0"/>
                <a:cs typeface="Times New Roman" panose="02020603050405020304" pitchFamily="18" charset="0"/>
              </a:rPr>
              <a:t>x</a:t>
            </a:r>
            <a:r>
              <a:rPr lang="en-US" altLang="zh-TW" i="1" baseline="-25000" dirty="0" err="1" smtClean="0">
                <a:latin typeface="Times New Roman" panose="02020603050405020304" pitchFamily="18" charset="0"/>
                <a:cs typeface="Times New Roman" panose="02020603050405020304" pitchFamily="18" charset="0"/>
              </a:rPr>
              <a:t>k</a:t>
            </a:r>
            <a:r>
              <a:rPr lang="en-US" altLang="zh-TW" dirty="0" err="1" smtClean="0">
                <a:latin typeface="Times New Roman" panose="02020603050405020304" pitchFamily="18" charset="0"/>
                <a:cs typeface="Times New Roman" panose="02020603050405020304" pitchFamily="18" charset="0"/>
              </a:rPr>
              <a:t>,</a:t>
            </a:r>
            <a:r>
              <a:rPr lang="en-US" altLang="zh-TW" i="1" dirty="0" err="1" smtClean="0">
                <a:latin typeface="Times New Roman" panose="02020603050405020304" pitchFamily="18" charset="0"/>
                <a:cs typeface="Times New Roman" panose="02020603050405020304" pitchFamily="18" charset="0"/>
              </a:rPr>
              <a:t>u</a:t>
            </a:r>
            <a:r>
              <a:rPr lang="en-US" altLang="zh-TW" i="1" baseline="-25000" dirty="0" err="1" smtClean="0">
                <a:latin typeface="Times New Roman" panose="02020603050405020304" pitchFamily="18" charset="0"/>
                <a:cs typeface="Times New Roman" panose="02020603050405020304" pitchFamily="18" charset="0"/>
              </a:rPr>
              <a:t>k</a:t>
            </a:r>
            <a:r>
              <a:rPr lang="en-US" altLang="zh-TW" dirty="0" smtClean="0">
                <a:latin typeface="Times New Roman" panose="02020603050405020304" pitchFamily="18" charset="0"/>
                <a:cs typeface="Times New Roman" panose="02020603050405020304" pitchFamily="18" charset="0"/>
              </a:rPr>
              <a:t>)</a:t>
            </a:r>
          </a:p>
          <a:p>
            <a:pPr>
              <a:spcAft>
                <a:spcPts val="1200"/>
              </a:spcAft>
            </a:pPr>
            <a:r>
              <a:rPr lang="en-US" altLang="zh-TW" b="1" dirty="0">
                <a:latin typeface="Calibri" panose="020F0502020204030204" pitchFamily="34" charset="0"/>
              </a:rPr>
              <a:t>Step </a:t>
            </a:r>
            <a:r>
              <a:rPr lang="en-US" altLang="zh-TW" b="1" dirty="0" smtClean="0">
                <a:latin typeface="Calibri" panose="020F0502020204030204" pitchFamily="34" charset="0"/>
              </a:rPr>
              <a:t>2:</a:t>
            </a:r>
            <a:r>
              <a:rPr lang="en-US" altLang="zh-TW" dirty="0" smtClean="0">
                <a:latin typeface="Calibri" panose="020F0502020204030204" pitchFamily="34" charset="0"/>
              </a:rPr>
              <a:t> </a:t>
            </a:r>
            <a:r>
              <a:rPr lang="en-US" altLang="zh-TW" dirty="0">
                <a:latin typeface="Calibri" panose="020F0502020204030204" pitchFamily="34" charset="0"/>
              </a:rPr>
              <a:t>calculate </a:t>
            </a:r>
            <a:r>
              <a:rPr lang="en-US" altLang="zh-TW" dirty="0" smtClean="0">
                <a:latin typeface="Calibri" panose="020F0502020204030204" pitchFamily="34" charset="0"/>
              </a:rPr>
              <a:t>cost-to-go function</a:t>
            </a:r>
          </a:p>
          <a:p>
            <a:pPr>
              <a:spcAft>
                <a:spcPts val="1200"/>
              </a:spcAft>
            </a:pPr>
            <a:r>
              <a:rPr lang="en-US" altLang="zh-TW" b="1" dirty="0" smtClean="0">
                <a:latin typeface="Calibri" panose="020F0502020204030204" pitchFamily="34" charset="0"/>
              </a:rPr>
              <a:t>Step 3:</a:t>
            </a:r>
            <a:r>
              <a:rPr lang="en-US" altLang="zh-TW" dirty="0" smtClean="0">
                <a:latin typeface="Calibri" panose="020F0502020204030204" pitchFamily="34" charset="0"/>
              </a:rPr>
              <a:t> retrieve optimal control &amp; solution trajectories </a:t>
            </a:r>
            <a:endParaRPr lang="zh-TW" altLang="en-US" dirty="0">
              <a:latin typeface="Calibri" panose="020F0502020204030204" pitchFamily="34" charset="0"/>
              <a:cs typeface="Times New Roman" panose="02020603050405020304"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274860122"/>
              </p:ext>
            </p:extLst>
          </p:nvPr>
        </p:nvGraphicFramePr>
        <p:xfrm>
          <a:off x="6012095" y="3058869"/>
          <a:ext cx="1030415" cy="393431"/>
        </p:xfrm>
        <a:graphic>
          <a:graphicData uri="http://schemas.openxmlformats.org/presentationml/2006/ole">
            <mc:AlternateContent xmlns:mc="http://schemas.openxmlformats.org/markup-compatibility/2006">
              <mc:Choice xmlns:v="urn:schemas-microsoft-com:vml" Requires="v">
                <p:oleObj spid="_x0000_s19500" name="Equation" r:id="rId4" imgW="698400" imgH="266400" progId="Equation.DSMT4">
                  <p:embed/>
                </p:oleObj>
              </mc:Choice>
              <mc:Fallback>
                <p:oleObj name="Equation" r:id="rId4" imgW="698400" imgH="266400" progId="Equation.DSMT4">
                  <p:embed/>
                  <p:pic>
                    <p:nvPicPr>
                      <p:cNvPr id="0" name=""/>
                      <p:cNvPicPr/>
                      <p:nvPr/>
                    </p:nvPicPr>
                    <p:blipFill>
                      <a:blip r:embed="rId5"/>
                      <a:stretch>
                        <a:fillRect/>
                      </a:stretch>
                    </p:blipFill>
                    <p:spPr>
                      <a:xfrm>
                        <a:off x="6012095" y="3058869"/>
                        <a:ext cx="1030415" cy="393431"/>
                      </a:xfrm>
                      <a:prstGeom prst="rect">
                        <a:avLst/>
                      </a:prstGeom>
                    </p:spPr>
                  </p:pic>
                </p:oleObj>
              </mc:Fallback>
            </mc:AlternateContent>
          </a:graphicData>
        </a:graphic>
      </p:graphicFrame>
      <p:sp>
        <p:nvSpPr>
          <p:cNvPr id="14" name="Rounded Rectangle 13"/>
          <p:cNvSpPr/>
          <p:nvPr/>
        </p:nvSpPr>
        <p:spPr>
          <a:xfrm>
            <a:off x="1038227" y="4743102"/>
            <a:ext cx="3401187" cy="391636"/>
          </a:xfrm>
          <a:prstGeom prst="roundRect">
            <a:avLst>
              <a:gd name="adj" fmla="val 10275"/>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Footer Placeholder 1"/>
          <p:cNvSpPr>
            <a:spLocks noGrp="1"/>
          </p:cNvSpPr>
          <p:nvPr>
            <p:ph type="ftr" sz="quarter" idx="13"/>
          </p:nvPr>
        </p:nvSpPr>
        <p:spPr/>
        <p:txBody>
          <a:bodyPr/>
          <a:lstStyle/>
          <a:p>
            <a:pPr>
              <a:defRPr/>
            </a:pPr>
            <a:r>
              <a:rPr lang="en-US" altLang="en-US" smtClean="0"/>
              <a:t>ME566 Lecture 7-</a:t>
            </a:r>
            <a:endParaRPr lang="en-US" altLang="en-US" dirty="0"/>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t>28</a:t>
            </a:fld>
            <a:endParaRPr lang="zh-TW" altLang="en-US"/>
          </a:p>
        </p:txBody>
      </p:sp>
    </p:spTree>
    <p:extLst>
      <p:ext uri="{BB962C8B-B14F-4D97-AF65-F5344CB8AC3E}">
        <p14:creationId xmlns:p14="http://schemas.microsoft.com/office/powerpoint/2010/main" val="285844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224" y="2426583"/>
            <a:ext cx="8543926" cy="3993028"/>
            <a:chOff x="371474" y="2645658"/>
            <a:chExt cx="8543926" cy="3993028"/>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949" b="47778"/>
            <a:stretch/>
          </p:blipFill>
          <p:spPr bwMode="auto">
            <a:xfrm>
              <a:off x="537205" y="3814755"/>
              <a:ext cx="4279656" cy="2762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D:\Course\ME566 Modeling Analysis and Control of HEV\DP problem\Prius2010\soc_SoftContraint.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7175" y="3771060"/>
              <a:ext cx="3814399" cy="28676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373" b="68796"/>
            <a:stretch/>
          </p:blipFill>
          <p:spPr bwMode="auto">
            <a:xfrm>
              <a:off x="537205" y="3271641"/>
              <a:ext cx="4279656" cy="468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371474" y="2645658"/>
              <a:ext cx="8543926" cy="590931"/>
            </a:xfrm>
            <a:prstGeom prst="rect">
              <a:avLst/>
            </a:prstGeom>
          </p:spPr>
          <p:txBody>
            <a:bodyPr wrap="square">
              <a:spAutoFit/>
            </a:bodyPr>
            <a:lstStyle/>
            <a:p>
              <a:pPr marL="685800" lvl="1" indent="-228600">
                <a:lnSpc>
                  <a:spcPct val="80000"/>
                </a:lnSpc>
                <a:buFont typeface="Arial" panose="020B0604020202020204" pitchFamily="34" charset="0"/>
                <a:buChar char="–"/>
              </a:pPr>
              <a:r>
                <a:rPr lang="en-US" altLang="zh-TW" sz="2000" dirty="0">
                  <a:solidFill>
                    <a:prstClr val="black"/>
                  </a:solidFill>
                  <a:latin typeface="Calibri" panose="020F0502020204030204" pitchFamily="34" charset="0"/>
                </a:rPr>
                <a:t>the </a:t>
              </a:r>
              <a:r>
                <a:rPr lang="en-US" altLang="zh-TW" sz="2000" dirty="0" smtClean="0">
                  <a:solidFill>
                    <a:prstClr val="black"/>
                  </a:solidFill>
                  <a:latin typeface="Calibri" panose="020F0502020204030204" pitchFamily="34" charset="0"/>
                </a:rPr>
                <a:t>batter </a:t>
              </a:r>
              <a:r>
                <a:rPr lang="en-US" altLang="zh-TW" sz="2000" dirty="0">
                  <a:solidFill>
                    <a:prstClr val="black"/>
                  </a:solidFill>
                  <a:latin typeface="Calibri" panose="020F0502020204030204" pitchFamily="34" charset="0"/>
                </a:rPr>
                <a:t>way: </a:t>
              </a:r>
              <a:r>
                <a:rPr lang="en-US" altLang="zh-TW" sz="2000" dirty="0" smtClean="0">
                  <a:solidFill>
                    <a:prstClr val="black"/>
                  </a:solidFill>
                  <a:latin typeface="Calibri" panose="020F0502020204030204" pitchFamily="34" charset="0"/>
                </a:rPr>
                <a:t>apply </a:t>
              </a:r>
              <a:r>
                <a:rPr lang="en-US" altLang="zh-TW" sz="2000" dirty="0" smtClean="0">
                  <a:solidFill>
                    <a:srgbClr val="FF0000"/>
                  </a:solidFill>
                  <a:latin typeface="Calibri" panose="020F0502020204030204" pitchFamily="34" charset="0"/>
                </a:rPr>
                <a:t>finite but sufficiently high penalty</a:t>
              </a:r>
              <a:r>
                <a:rPr lang="en-US" altLang="zh-TW" sz="2000" dirty="0" smtClean="0">
                  <a:solidFill>
                    <a:prstClr val="black"/>
                  </a:solidFill>
                  <a:latin typeface="Calibri" panose="020F0502020204030204" pitchFamily="34" charset="0"/>
                </a:rPr>
                <a:t> on </a:t>
              </a:r>
              <a:r>
                <a:rPr lang="en-US" altLang="zh-TW" sz="2000" i="1" dirty="0">
                  <a:solidFill>
                    <a:prstClr val="black"/>
                  </a:solidFill>
                  <a:latin typeface="Calibri" panose="020F0502020204030204" pitchFamily="34" charset="0"/>
                  <a:cs typeface="Times New Roman" panose="02020603050405020304" pitchFamily="18" charset="0"/>
                </a:rPr>
                <a:t>x</a:t>
              </a:r>
              <a:r>
                <a:rPr lang="en-US" altLang="zh-TW" sz="2000" baseline="-25000" dirty="0">
                  <a:solidFill>
                    <a:prstClr val="black"/>
                  </a:solidFill>
                  <a:latin typeface="Calibri" panose="020F0502020204030204" pitchFamily="34" charset="0"/>
                  <a:cs typeface="Times New Roman" panose="02020603050405020304" pitchFamily="18" charset="0"/>
                </a:rPr>
                <a:t>2</a:t>
              </a:r>
              <a:r>
                <a:rPr lang="en-US" altLang="zh-TW" sz="2000" dirty="0">
                  <a:solidFill>
                    <a:prstClr val="black"/>
                  </a:solidFill>
                  <a:latin typeface="Calibri" panose="020F0502020204030204" pitchFamily="34" charset="0"/>
                </a:rPr>
                <a:t> (battery SOC) to prevent over </a:t>
              </a:r>
              <a:r>
                <a:rPr lang="en-US" altLang="zh-TW" sz="2000" dirty="0" smtClean="0">
                  <a:solidFill>
                    <a:prstClr val="black"/>
                  </a:solidFill>
                  <a:latin typeface="Calibri" panose="020F0502020204030204" pitchFamily="34" charset="0"/>
                </a:rPr>
                <a:t>discharge</a:t>
              </a:r>
              <a:endParaRPr lang="zh-TW" altLang="en-US" sz="2000" dirty="0">
                <a:solidFill>
                  <a:prstClr val="black"/>
                </a:solidFill>
                <a:latin typeface="Calibri" panose="020F0502020204030204" pitchFamily="34" charset="0"/>
              </a:endParaRPr>
            </a:p>
          </p:txBody>
        </p:sp>
      </p:grpSp>
      <p:sp>
        <p:nvSpPr>
          <p:cNvPr id="15" name="Rectangle 14"/>
          <p:cNvSpPr/>
          <p:nvPr/>
        </p:nvSpPr>
        <p:spPr>
          <a:xfrm>
            <a:off x="361950" y="2047786"/>
            <a:ext cx="2733675" cy="424732"/>
          </a:xfrm>
          <a:prstGeom prst="rect">
            <a:avLst/>
          </a:prstGeom>
        </p:spPr>
        <p:txBody>
          <a:bodyPr wrap="square">
            <a:spAutoFit/>
          </a:bodyPr>
          <a:lstStyle/>
          <a:p>
            <a:pPr marL="285750" lvl="0" indent="-285750">
              <a:lnSpc>
                <a:spcPct val="90000"/>
              </a:lnSpc>
              <a:spcBef>
                <a:spcPct val="20000"/>
              </a:spcBef>
              <a:buFont typeface="Arial" panose="020B0604020202020204" pitchFamily="34" charset="0"/>
              <a:buChar char="•"/>
            </a:pPr>
            <a:r>
              <a:rPr lang="en-US" altLang="zh-TW" sz="2400" b="1" dirty="0">
                <a:solidFill>
                  <a:prstClr val="black"/>
                </a:solidFill>
                <a:latin typeface="Calibri" panose="020F0502020204030204" pitchFamily="34" charset="0"/>
              </a:rPr>
              <a:t>Soft </a:t>
            </a:r>
            <a:r>
              <a:rPr lang="en-US" altLang="zh-TW" sz="2400" b="1" dirty="0" smtClean="0">
                <a:solidFill>
                  <a:prstClr val="black"/>
                </a:solidFill>
                <a:latin typeface="Calibri" panose="020F0502020204030204" pitchFamily="34" charset="0"/>
              </a:rPr>
              <a:t>constraints</a:t>
            </a:r>
            <a:endParaRPr lang="zh-TW" altLang="en-US" sz="2400" dirty="0">
              <a:solidFill>
                <a:prstClr val="black"/>
              </a:solidFill>
              <a:latin typeface="Calibri" panose="020F0502020204030204" pitchFamily="34" charset="0"/>
            </a:endParaRPr>
          </a:p>
        </p:txBody>
      </p:sp>
      <p:sp>
        <p:nvSpPr>
          <p:cNvPr id="6" name="Title 5"/>
          <p:cNvSpPr>
            <a:spLocks noGrp="1"/>
          </p:cNvSpPr>
          <p:nvPr>
            <p:ph type="title"/>
          </p:nvPr>
        </p:nvSpPr>
        <p:spPr/>
        <p:txBody>
          <a:bodyPr>
            <a:noAutofit/>
          </a:bodyPr>
          <a:lstStyle/>
          <a:p>
            <a:r>
              <a:rPr lang="en-US" altLang="zh-TW" dirty="0" smtClean="0"/>
              <a:t>Numerical Treatment to Enforce Constraints</a:t>
            </a:r>
            <a:endParaRPr lang="zh-TW" altLang="en-US" dirty="0"/>
          </a:p>
        </p:txBody>
      </p:sp>
      <p:sp>
        <p:nvSpPr>
          <p:cNvPr id="9" name="Rounded Rectangle 8"/>
          <p:cNvSpPr/>
          <p:nvPr/>
        </p:nvSpPr>
        <p:spPr>
          <a:xfrm>
            <a:off x="887309" y="3203575"/>
            <a:ext cx="1463040" cy="155448"/>
          </a:xfrm>
          <a:prstGeom prst="roundRect">
            <a:avLst>
              <a:gd name="adj" fmla="val 24572"/>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276224" y="969704"/>
            <a:ext cx="8772526" cy="954107"/>
          </a:xfrm>
          <a:prstGeom prst="rect">
            <a:avLst/>
          </a:prstGeom>
        </p:spPr>
        <p:txBody>
          <a:bodyPr wrap="square">
            <a:spAutoFit/>
          </a:bodyPr>
          <a:lstStyle/>
          <a:p>
            <a:pPr marL="685800" lvl="1" indent="-228600">
              <a:buFont typeface="Arial" panose="020B0604020202020204" pitchFamily="34" charset="0"/>
              <a:buChar char="–"/>
            </a:pPr>
            <a:r>
              <a:rPr lang="en-US" altLang="zh-TW" sz="2000" dirty="0">
                <a:solidFill>
                  <a:prstClr val="black"/>
                </a:solidFill>
                <a:latin typeface="Calibri" panose="020F0502020204030204" pitchFamily="34" charset="0"/>
              </a:rPr>
              <a:t>the no-brainer </a:t>
            </a:r>
            <a:r>
              <a:rPr lang="en-US" altLang="zh-TW" sz="2000" dirty="0" smtClean="0">
                <a:solidFill>
                  <a:prstClr val="black"/>
                </a:solidFill>
                <a:latin typeface="Calibri" panose="020F0502020204030204" pitchFamily="34" charset="0"/>
              </a:rPr>
              <a:t>way: apply </a:t>
            </a:r>
            <a:r>
              <a:rPr lang="en-US" altLang="zh-TW" sz="2000" dirty="0" err="1">
                <a:solidFill>
                  <a:srgbClr val="000000"/>
                </a:solidFill>
                <a:latin typeface="Courier New" panose="02070309020205020404" pitchFamily="49" charset="0"/>
                <a:cs typeface="Courier New" panose="02070309020205020404" pitchFamily="49" charset="0"/>
              </a:rPr>
              <a:t>Inf</a:t>
            </a:r>
            <a:r>
              <a:rPr lang="en-US" altLang="zh-TW" sz="3600" dirty="0">
                <a:solidFill>
                  <a:prstClr val="black"/>
                </a:solidFill>
                <a:latin typeface="Calibri" panose="020F0502020204030204" pitchFamily="34" charset="0"/>
              </a:rPr>
              <a:t> </a:t>
            </a:r>
            <a:r>
              <a:rPr lang="en-US" altLang="zh-TW" sz="2000" dirty="0">
                <a:solidFill>
                  <a:prstClr val="black"/>
                </a:solidFill>
                <a:latin typeface="Calibri" panose="020F0502020204030204" pitchFamily="34" charset="0"/>
              </a:rPr>
              <a:t>to </a:t>
            </a:r>
            <a:r>
              <a:rPr lang="en-US" altLang="zh-TW" sz="2000" dirty="0" smtClean="0">
                <a:solidFill>
                  <a:prstClr val="black"/>
                </a:solidFill>
                <a:latin typeface="Calibri" panose="020F0502020204030204" pitchFamily="34" charset="0"/>
              </a:rPr>
              <a:t>grids </a:t>
            </a:r>
            <a:r>
              <a:rPr lang="en-US" altLang="zh-TW" sz="2000" dirty="0">
                <a:solidFill>
                  <a:prstClr val="black"/>
                </a:solidFill>
                <a:latin typeface="Calibri" panose="020F0502020204030204" pitchFamily="34" charset="0"/>
              </a:rPr>
              <a:t>that have </a:t>
            </a:r>
            <a:r>
              <a:rPr lang="en-US" altLang="zh-TW" sz="2000" dirty="0" smtClean="0">
                <a:solidFill>
                  <a:prstClr val="black"/>
                </a:solidFill>
                <a:latin typeface="Calibri" panose="020F0502020204030204" pitchFamily="34" charset="0"/>
              </a:rPr>
              <a:t>constraint violation</a:t>
            </a:r>
          </a:p>
          <a:p>
            <a:pPr marL="685800" lvl="1" indent="-228600">
              <a:buFont typeface="Arial" panose="020B0604020202020204" pitchFamily="34" charset="0"/>
              <a:buChar char="–"/>
            </a:pPr>
            <a:r>
              <a:rPr lang="en-US" altLang="zh-TW" sz="2000" dirty="0" smtClean="0">
                <a:solidFill>
                  <a:prstClr val="black"/>
                </a:solidFill>
                <a:latin typeface="Calibri" panose="020F0502020204030204" pitchFamily="34" charset="0"/>
              </a:rPr>
              <a:t>However, MATLAB cannot perform interpolation on tables with </a:t>
            </a:r>
            <a:r>
              <a:rPr lang="en-US" altLang="zh-TW" sz="2000" dirty="0" err="1">
                <a:solidFill>
                  <a:srgbClr val="000000"/>
                </a:solidFill>
                <a:latin typeface="Courier New" panose="02070309020205020404" pitchFamily="49" charset="0"/>
                <a:cs typeface="Courier New" panose="02070309020205020404" pitchFamily="49" charset="0"/>
              </a:rPr>
              <a:t>Inf</a:t>
            </a:r>
            <a:r>
              <a:rPr lang="en-US" altLang="zh-TW" sz="2000" dirty="0" smtClean="0">
                <a:solidFill>
                  <a:prstClr val="black"/>
                </a:solidFill>
                <a:latin typeface="Calibri" panose="020F0502020204030204" pitchFamily="34" charset="0"/>
              </a:rPr>
              <a:t> or </a:t>
            </a:r>
            <a:r>
              <a:rPr lang="en-US" altLang="zh-TW" sz="2000" dirty="0">
                <a:solidFill>
                  <a:srgbClr val="000000"/>
                </a:solidFill>
                <a:latin typeface="Courier New" panose="02070309020205020404" pitchFamily="49" charset="0"/>
                <a:cs typeface="Courier New" panose="02070309020205020404" pitchFamily="49" charset="0"/>
              </a:rPr>
              <a:t>nan</a:t>
            </a:r>
          </a:p>
        </p:txBody>
      </p:sp>
      <p:sp>
        <p:nvSpPr>
          <p:cNvPr id="7" name="Content Placeholder 6"/>
          <p:cNvSpPr>
            <a:spLocks noGrp="1"/>
          </p:cNvSpPr>
          <p:nvPr>
            <p:ph idx="1"/>
          </p:nvPr>
        </p:nvSpPr>
        <p:spPr>
          <a:xfrm>
            <a:off x="361950" y="800101"/>
            <a:ext cx="3362325" cy="590550"/>
          </a:xfrm>
        </p:spPr>
        <p:txBody>
          <a:bodyPr>
            <a:normAutofit/>
          </a:bodyPr>
          <a:lstStyle/>
          <a:p>
            <a:pPr marL="285750" indent="-285750">
              <a:spcBef>
                <a:spcPts val="0"/>
              </a:spcBef>
            </a:pPr>
            <a:r>
              <a:rPr lang="en-US" altLang="zh-TW" sz="2400" b="1" dirty="0" smtClean="0"/>
              <a:t>Hard constraints</a:t>
            </a:r>
            <a:r>
              <a:rPr lang="en-US" altLang="zh-TW" sz="2400" dirty="0" smtClean="0"/>
              <a:t> </a:t>
            </a:r>
          </a:p>
        </p:txBody>
      </p:sp>
      <p:sp>
        <p:nvSpPr>
          <p:cNvPr id="2" name="Footer Placeholder 1"/>
          <p:cNvSpPr>
            <a:spLocks noGrp="1"/>
          </p:cNvSpPr>
          <p:nvPr>
            <p:ph type="ftr" sz="quarter" idx="10"/>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1"/>
          </p:nvPr>
        </p:nvSpPr>
        <p:spPr/>
        <p:txBody>
          <a:bodyPr/>
          <a:lstStyle/>
          <a:p>
            <a:pPr>
              <a:defRPr/>
            </a:pPr>
            <a:fld id="{823DCF73-8E7A-4D4D-B403-8C2F584A116F}" type="slidenum">
              <a:rPr lang="en-US" altLang="en-US" smtClean="0"/>
              <a:pPr>
                <a:defRPr/>
              </a:pPr>
              <a:t>29</a:t>
            </a:fld>
            <a:endParaRPr lang="en-US" altLang="en-US"/>
          </a:p>
        </p:txBody>
      </p:sp>
    </p:spTree>
    <p:extLst>
      <p:ext uri="{BB962C8B-B14F-4D97-AF65-F5344CB8AC3E}">
        <p14:creationId xmlns:p14="http://schemas.microsoft.com/office/powerpoint/2010/main" val="257751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Dynamic Programming (DP)</a:t>
            </a:r>
            <a:endParaRPr lang="zh-TW" altLang="en-US" dirty="0"/>
          </a:p>
        </p:txBody>
      </p:sp>
      <p:sp>
        <p:nvSpPr>
          <p:cNvPr id="3" name="Content Placeholder 2"/>
          <p:cNvSpPr>
            <a:spLocks noGrp="1"/>
          </p:cNvSpPr>
          <p:nvPr>
            <p:ph idx="1"/>
          </p:nvPr>
        </p:nvSpPr>
        <p:spPr>
          <a:xfrm>
            <a:off x="543317" y="901547"/>
            <a:ext cx="8057367" cy="5080454"/>
          </a:xfrm>
        </p:spPr>
        <p:txBody>
          <a:bodyPr>
            <a:noAutofit/>
          </a:bodyPr>
          <a:lstStyle/>
          <a:p>
            <a:pPr>
              <a:spcAft>
                <a:spcPts val="1800"/>
              </a:spcAft>
            </a:pPr>
            <a:r>
              <a:rPr lang="en-US" altLang="zh-TW" sz="2600" dirty="0" smtClean="0"/>
              <a:t>The DP technique is based on the </a:t>
            </a:r>
            <a:r>
              <a:rPr lang="en-US" altLang="zh-TW" sz="2600" b="1" dirty="0" smtClean="0"/>
              <a:t>Bellman’s principle of optimality</a:t>
            </a:r>
            <a:r>
              <a:rPr lang="en-US" altLang="zh-TW" sz="2600" dirty="0" smtClean="0"/>
              <a:t>—“An optimal policy has the property that, whatever the initial state and optimal first decision may be, the remaining decisions constitute an optimal policy with regard to the state resulting from the first decision”</a:t>
            </a:r>
            <a:r>
              <a:rPr lang="en-US" altLang="zh-TW" sz="2600" baseline="30000" dirty="0" smtClean="0"/>
              <a:t>*</a:t>
            </a:r>
          </a:p>
          <a:p>
            <a:pPr>
              <a:spcAft>
                <a:spcPts val="1800"/>
              </a:spcAft>
            </a:pPr>
            <a:r>
              <a:rPr lang="en-US" altLang="zh-TW" sz="2600" dirty="0" smtClean="0"/>
              <a:t>DP is a recursive method for finding the optimal trajectory over a fixed horizon</a:t>
            </a:r>
          </a:p>
          <a:p>
            <a:pPr>
              <a:spcAft>
                <a:spcPts val="1800"/>
              </a:spcAft>
            </a:pPr>
            <a:r>
              <a:rPr lang="en-US" altLang="zh-TW" sz="2600" dirty="0" smtClean="0"/>
              <a:t>DP solves the problem backwards in time, i.e., the solution starts when there is only one stage left in the decision process, and then move backwards recursively</a:t>
            </a:r>
            <a:endParaRPr lang="en-US" altLang="zh-TW" sz="2600" dirty="0"/>
          </a:p>
        </p:txBody>
      </p:sp>
      <p:sp>
        <p:nvSpPr>
          <p:cNvPr id="4" name="Rectangle 3"/>
          <p:cNvSpPr/>
          <p:nvPr/>
        </p:nvSpPr>
        <p:spPr>
          <a:xfrm>
            <a:off x="2074492" y="6478541"/>
            <a:ext cx="5140499" cy="246221"/>
          </a:xfrm>
          <a:prstGeom prst="rect">
            <a:avLst/>
          </a:prstGeom>
        </p:spPr>
        <p:txBody>
          <a:bodyPr wrap="square">
            <a:spAutoFit/>
          </a:bodyPr>
          <a:lstStyle/>
          <a:p>
            <a:pPr algn="ctr"/>
            <a:r>
              <a:rPr lang="en-US" altLang="zh-TW" sz="1000" dirty="0" smtClean="0"/>
              <a:t>*R</a:t>
            </a:r>
            <a:r>
              <a:rPr lang="en-US" altLang="zh-TW" sz="1000" dirty="0"/>
              <a:t>. E. Bellman, </a:t>
            </a:r>
            <a:r>
              <a:rPr lang="en-US" altLang="zh-TW" sz="1000" i="1" dirty="0"/>
              <a:t>Dynamic Programming</a:t>
            </a:r>
            <a:r>
              <a:rPr lang="en-US" altLang="zh-TW" sz="1000" dirty="0"/>
              <a:t>. New Jersey: Princeton University Press, 1957.</a:t>
            </a:r>
            <a:endParaRPr lang="zh-TW" altLang="en-US" sz="1000" dirty="0"/>
          </a:p>
        </p:txBody>
      </p:sp>
      <p:sp>
        <p:nvSpPr>
          <p:cNvPr id="5" name="Footer Placeholder 4"/>
          <p:cNvSpPr>
            <a:spLocks noGrp="1"/>
          </p:cNvSpPr>
          <p:nvPr>
            <p:ph type="ftr" sz="quarter" idx="10"/>
          </p:nvPr>
        </p:nvSpPr>
        <p:spPr/>
        <p:txBody>
          <a:bodyPr/>
          <a:lstStyle/>
          <a:p>
            <a:pPr>
              <a:defRPr/>
            </a:pPr>
            <a:r>
              <a:rPr lang="en-US" altLang="en-US" smtClean="0"/>
              <a:t>ME566 Lecture 7-</a:t>
            </a:r>
            <a:endParaRPr lang="en-US" altLang="en-US" dirty="0"/>
          </a:p>
        </p:txBody>
      </p:sp>
      <p:sp>
        <p:nvSpPr>
          <p:cNvPr id="6" name="Slide Number Placeholder 5"/>
          <p:cNvSpPr>
            <a:spLocks noGrp="1"/>
          </p:cNvSpPr>
          <p:nvPr>
            <p:ph type="sldNum" sz="quarter" idx="11"/>
          </p:nvPr>
        </p:nvSpPr>
        <p:spPr/>
        <p:txBody>
          <a:bodyPr/>
          <a:lstStyle/>
          <a:p>
            <a:pPr>
              <a:defRPr/>
            </a:pPr>
            <a:fld id="{823DCF73-8E7A-4D4D-B403-8C2F584A116F}" type="slidenum">
              <a:rPr lang="en-US" altLang="en-US" smtClean="0"/>
              <a:pPr>
                <a:defRPr/>
              </a:pPr>
              <a:t>3</a:t>
            </a:fld>
            <a:endParaRPr lang="en-US" altLang="en-US"/>
          </a:p>
        </p:txBody>
      </p:sp>
    </p:spTree>
    <p:extLst>
      <p:ext uri="{BB962C8B-B14F-4D97-AF65-F5344CB8AC3E}">
        <p14:creationId xmlns:p14="http://schemas.microsoft.com/office/powerpoint/2010/main" val="1755476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D:\Course\ME566 Modeling Analysis and Control of HEV\DP problem\Prius2010\nedc_hi.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6" t="3756" r="2709" b="21401"/>
          <a:stretch/>
        </p:blipFill>
        <p:spPr bwMode="auto">
          <a:xfrm>
            <a:off x="4543425" y="1638300"/>
            <a:ext cx="4314825" cy="4857750"/>
          </a:xfrm>
          <a:prstGeom prst="rect">
            <a:avLst/>
          </a:prstGeom>
          <a:noFill/>
          <a:extLst>
            <a:ext uri="{909E8E84-426E-40DD-AFC4-6F175D3DCCD1}">
              <a14:hiddenFill xmlns:a14="http://schemas.microsoft.com/office/drawing/2010/main">
                <a:solidFill>
                  <a:srgbClr val="FFFFFF"/>
                </a:solidFill>
              </a14:hiddenFill>
            </a:ext>
          </a:extLst>
        </p:spPr>
      </p:pic>
      <p:pic>
        <p:nvPicPr>
          <p:cNvPr id="56323" name="Picture 3" descr="D:\Course\ME566 Modeling Analysis and Control of HEV\DP problem\Prius2010\nedc_low.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42" t="4050" r="2917" b="21254"/>
          <a:stretch/>
        </p:blipFill>
        <p:spPr bwMode="auto">
          <a:xfrm>
            <a:off x="304800" y="1638300"/>
            <a:ext cx="4276726" cy="4848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altLang="zh-TW" dirty="0"/>
              <a:t>Truncated NEDC Cycle</a:t>
            </a:r>
            <a:endParaRPr lang="zh-TW" altLang="en-US" dirty="0"/>
          </a:p>
        </p:txBody>
      </p:sp>
      <p:sp>
        <p:nvSpPr>
          <p:cNvPr id="3" name="TextBox 2"/>
          <p:cNvSpPr txBox="1"/>
          <p:nvPr/>
        </p:nvSpPr>
        <p:spPr>
          <a:xfrm>
            <a:off x="5333097" y="3187438"/>
            <a:ext cx="2954655" cy="369332"/>
          </a:xfrm>
          <a:prstGeom prst="rect">
            <a:avLst/>
          </a:prstGeom>
          <a:noFill/>
        </p:spPr>
        <p:txBody>
          <a:bodyPr wrap="none" rtlCol="0">
            <a:spAutoFit/>
          </a:bodyPr>
          <a:lstStyle/>
          <a:p>
            <a:r>
              <a:rPr lang="en-US" altLang="zh-TW" sz="1800" b="1" dirty="0" smtClean="0">
                <a:solidFill>
                  <a:srgbClr val="FF0000"/>
                </a:solidFill>
              </a:rPr>
              <a:t>Engine is used less often</a:t>
            </a:r>
            <a:endParaRPr lang="zh-TW" altLang="en-US" sz="1800" b="1" dirty="0">
              <a:solidFill>
                <a:srgbClr val="FF0000"/>
              </a:solidFill>
            </a:endParaRPr>
          </a:p>
        </p:txBody>
      </p:sp>
      <p:sp>
        <p:nvSpPr>
          <p:cNvPr id="10" name="TextBox 9"/>
          <p:cNvSpPr txBox="1"/>
          <p:nvPr/>
        </p:nvSpPr>
        <p:spPr>
          <a:xfrm>
            <a:off x="5342623" y="3479336"/>
            <a:ext cx="2886978" cy="535531"/>
          </a:xfrm>
          <a:prstGeom prst="rect">
            <a:avLst/>
          </a:prstGeom>
          <a:noFill/>
        </p:spPr>
        <p:txBody>
          <a:bodyPr wrap="square" rtlCol="0">
            <a:spAutoFit/>
          </a:bodyPr>
          <a:lstStyle/>
          <a:p>
            <a:pPr algn="ctr">
              <a:lnSpc>
                <a:spcPct val="90000"/>
              </a:lnSpc>
            </a:pPr>
            <a:r>
              <a:rPr lang="en-US" altLang="zh-TW" sz="1600" b="1" dirty="0" smtClean="0">
                <a:solidFill>
                  <a:srgbClr val="FF0000"/>
                </a:solidFill>
              </a:rPr>
              <a:t>(Engine is never used if the SOC starts above 0.48)</a:t>
            </a:r>
            <a:endParaRPr lang="zh-TW" altLang="en-US" sz="1600" b="1" dirty="0">
              <a:solidFill>
                <a:srgbClr val="FF0000"/>
              </a:solidFill>
            </a:endParaRPr>
          </a:p>
        </p:txBody>
      </p:sp>
      <p:sp>
        <p:nvSpPr>
          <p:cNvPr id="5" name="Footer Placeholder 4"/>
          <p:cNvSpPr>
            <a:spLocks noGrp="1"/>
          </p:cNvSpPr>
          <p:nvPr>
            <p:ph type="ftr" sz="quarter" idx="13"/>
          </p:nvPr>
        </p:nvSpPr>
        <p:spPr/>
        <p:txBody>
          <a:bodyPr/>
          <a:lstStyle/>
          <a:p>
            <a:pPr>
              <a:defRPr/>
            </a:pPr>
            <a:r>
              <a:rPr lang="en-US" altLang="en-US" smtClean="0"/>
              <a:t>ME566 Lecture 7-</a:t>
            </a:r>
            <a:endParaRPr lang="en-US" altLang="en-US" dirty="0"/>
          </a:p>
        </p:txBody>
      </p:sp>
      <p:sp>
        <p:nvSpPr>
          <p:cNvPr id="7" name="Slide Number Placeholder 6"/>
          <p:cNvSpPr>
            <a:spLocks noGrp="1"/>
          </p:cNvSpPr>
          <p:nvPr>
            <p:ph type="sldNum" sz="quarter" idx="12"/>
          </p:nvPr>
        </p:nvSpPr>
        <p:spPr/>
        <p:txBody>
          <a:bodyPr/>
          <a:lstStyle/>
          <a:p>
            <a:fld id="{F1D4FDB6-4916-43D1-8E94-03CA72CA546B}" type="slidenum">
              <a:rPr lang="zh-TW" altLang="en-US" smtClean="0"/>
              <a:t>30</a:t>
            </a:fld>
            <a:endParaRPr lang="zh-TW"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2308431222"/>
              </p:ext>
            </p:extLst>
          </p:nvPr>
        </p:nvGraphicFramePr>
        <p:xfrm>
          <a:off x="2790825" y="674688"/>
          <a:ext cx="3562350" cy="649287"/>
        </p:xfrm>
        <a:graphic>
          <a:graphicData uri="http://schemas.openxmlformats.org/presentationml/2006/ole">
            <mc:AlternateContent xmlns:mc="http://schemas.openxmlformats.org/markup-compatibility/2006">
              <mc:Choice xmlns:v="urn:schemas-microsoft-com:vml" Requires="v">
                <p:oleObj spid="_x0000_s20524" name="Equation" r:id="rId5" imgW="1676160" imgH="304560" progId="Equation.DSMT4">
                  <p:embed/>
                </p:oleObj>
              </mc:Choice>
              <mc:Fallback>
                <p:oleObj name="Equation" r:id="rId5" imgW="1676160" imgH="30456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0825" y="674688"/>
                        <a:ext cx="35623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p:nvPr/>
        </p:nvSpPr>
        <p:spPr>
          <a:xfrm>
            <a:off x="2967297" y="1244761"/>
            <a:ext cx="3377078" cy="400110"/>
          </a:xfrm>
          <a:prstGeom prst="rect">
            <a:avLst/>
          </a:prstGeom>
          <a:noFill/>
        </p:spPr>
        <p:txBody>
          <a:bodyPr wrap="none" rtlCol="0">
            <a:spAutoFit/>
          </a:bodyPr>
          <a:lstStyle/>
          <a:p>
            <a:pPr algn="ctr"/>
            <a:r>
              <a:rPr lang="en-US" altLang="zh-TW" sz="2000" dirty="0">
                <a:latin typeface="Calibri" panose="020F0502020204030204" pitchFamily="34" charset="0"/>
              </a:rPr>
              <a:t>Different SOC initial conditions</a:t>
            </a:r>
          </a:p>
        </p:txBody>
      </p:sp>
    </p:spTree>
    <p:extLst>
      <p:ext uri="{BB962C8B-B14F-4D97-AF65-F5344CB8AC3E}">
        <p14:creationId xmlns:p14="http://schemas.microsoft.com/office/powerpoint/2010/main" val="41365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D:\Course\ME566 Modeling Analysis and Control of HEV\DP problem\Prius2010\nedc_new.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25" t="3609" r="2500" b="21401"/>
          <a:stretch/>
        </p:blipFill>
        <p:spPr bwMode="auto">
          <a:xfrm>
            <a:off x="4552950" y="1628775"/>
            <a:ext cx="4314825" cy="4867275"/>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D:\Course\ME566 Modeling Analysis and Control of HEV\DP problem\Prius2010\nedc_new2.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3" t="4050" r="2709" b="21695"/>
          <a:stretch/>
        </p:blipFill>
        <p:spPr bwMode="auto">
          <a:xfrm>
            <a:off x="295276" y="1638299"/>
            <a:ext cx="4295775" cy="48196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Autofit/>
          </a:bodyPr>
          <a:lstStyle/>
          <a:p>
            <a:r>
              <a:rPr lang="en-US" altLang="zh-TW" dirty="0"/>
              <a:t>Truncated NEDC Cycle</a:t>
            </a:r>
            <a:endParaRPr lang="zh-TW" altLang="en-US" dirty="0"/>
          </a:p>
        </p:txBody>
      </p:sp>
      <p:sp>
        <p:nvSpPr>
          <p:cNvPr id="11" name="TextBox 10"/>
          <p:cNvSpPr txBox="1"/>
          <p:nvPr/>
        </p:nvSpPr>
        <p:spPr>
          <a:xfrm>
            <a:off x="2082375" y="1244761"/>
            <a:ext cx="5146923" cy="400110"/>
          </a:xfrm>
          <a:prstGeom prst="rect">
            <a:avLst/>
          </a:prstGeom>
          <a:noFill/>
        </p:spPr>
        <p:txBody>
          <a:bodyPr wrap="none" rtlCol="0">
            <a:spAutoFit/>
          </a:bodyPr>
          <a:lstStyle/>
          <a:p>
            <a:pPr algn="ctr"/>
            <a:r>
              <a:rPr lang="en-US" altLang="zh-TW" sz="2000" dirty="0">
                <a:latin typeface="Calibri" panose="020F0502020204030204" pitchFamily="34" charset="0"/>
              </a:rPr>
              <a:t>More expensive penalty on final SOC (larger </a:t>
            </a:r>
            <a:r>
              <a:rPr lang="el-GR" altLang="zh-TW" sz="2000" dirty="0">
                <a:latin typeface="Calibri" panose="020F0502020204030204" pitchFamily="34" charset="0"/>
                <a:cs typeface="Times New Roman"/>
              </a:rPr>
              <a:t>α</a:t>
            </a:r>
            <a:r>
              <a:rPr lang="en-US" altLang="zh-TW" sz="2000" dirty="0">
                <a:latin typeface="Calibri" panose="020F0502020204030204" pitchFamily="34" charset="0"/>
                <a:cs typeface="Times New Roman"/>
              </a:rPr>
              <a:t>)</a:t>
            </a:r>
            <a:endParaRPr lang="zh-TW" altLang="en-US" sz="2000" dirty="0">
              <a:latin typeface="Calibri" panose="020F0502020204030204" pitchFamily="34"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2308431222"/>
              </p:ext>
            </p:extLst>
          </p:nvPr>
        </p:nvGraphicFramePr>
        <p:xfrm>
          <a:off x="2791333" y="674532"/>
          <a:ext cx="3561333" cy="649914"/>
        </p:xfrm>
        <a:graphic>
          <a:graphicData uri="http://schemas.openxmlformats.org/presentationml/2006/ole">
            <mc:AlternateContent xmlns:mc="http://schemas.openxmlformats.org/markup-compatibility/2006">
              <mc:Choice xmlns:v="urn:schemas-microsoft-com:vml" Requires="v">
                <p:oleObj spid="_x0000_s21551" name="Equation" r:id="rId5" imgW="1676160" imgH="304560" progId="Equation.DSMT4">
                  <p:embed/>
                </p:oleObj>
              </mc:Choice>
              <mc:Fallback>
                <p:oleObj name="Equation" r:id="rId5" imgW="1676160" imgH="304560" progId="Equation.DSMT4">
                  <p:embed/>
                  <p:pic>
                    <p:nvPicPr>
                      <p:cNvPr id="0" name=""/>
                      <p:cNvPicPr>
                        <a:picLocks noChangeAspect="1" noChangeArrowheads="1"/>
                      </p:cNvPicPr>
                      <p:nvPr/>
                    </p:nvPicPr>
                    <p:blipFill>
                      <a:blip r:embed="rId6"/>
                      <a:srcRect/>
                      <a:stretch>
                        <a:fillRect/>
                      </a:stretch>
                    </p:blipFill>
                    <p:spPr bwMode="auto">
                      <a:xfrm>
                        <a:off x="2791333" y="674532"/>
                        <a:ext cx="3561333" cy="649914"/>
                      </a:xfrm>
                      <a:prstGeom prst="rect">
                        <a:avLst/>
                      </a:prstGeom>
                      <a:noFill/>
                      <a:ln>
                        <a:noFill/>
                      </a:ln>
                    </p:spPr>
                  </p:pic>
                </p:oleObj>
              </mc:Fallback>
            </mc:AlternateContent>
          </a:graphicData>
        </a:graphic>
      </p:graphicFrame>
      <p:grpSp>
        <p:nvGrpSpPr>
          <p:cNvPr id="19" name="Group 18"/>
          <p:cNvGrpSpPr/>
          <p:nvPr/>
        </p:nvGrpSpPr>
        <p:grpSpPr>
          <a:xfrm>
            <a:off x="4127500" y="1880607"/>
            <a:ext cx="4546413" cy="617188"/>
            <a:chOff x="4003675" y="1890132"/>
            <a:chExt cx="4546413" cy="617188"/>
          </a:xfrm>
        </p:grpSpPr>
        <p:sp>
          <p:nvSpPr>
            <p:cNvPr id="2" name="Oval 1"/>
            <p:cNvSpPr/>
            <p:nvPr/>
          </p:nvSpPr>
          <p:spPr>
            <a:xfrm>
              <a:off x="4003675" y="2313458"/>
              <a:ext cx="266326" cy="19386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Oval 7"/>
            <p:cNvSpPr/>
            <p:nvPr/>
          </p:nvSpPr>
          <p:spPr>
            <a:xfrm>
              <a:off x="8283762" y="2284883"/>
              <a:ext cx="266326" cy="19386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TextBox 3"/>
            <p:cNvSpPr txBox="1"/>
            <p:nvPr/>
          </p:nvSpPr>
          <p:spPr>
            <a:xfrm>
              <a:off x="4933315" y="1890132"/>
              <a:ext cx="2595582" cy="369332"/>
            </a:xfrm>
            <a:prstGeom prst="rect">
              <a:avLst/>
            </a:prstGeom>
            <a:noFill/>
          </p:spPr>
          <p:txBody>
            <a:bodyPr wrap="none" rtlCol="0">
              <a:spAutoFit/>
            </a:bodyPr>
            <a:lstStyle/>
            <a:p>
              <a:r>
                <a:rPr lang="en-US" altLang="zh-TW" sz="1800" b="1" dirty="0" smtClean="0">
                  <a:solidFill>
                    <a:srgbClr val="FF0000"/>
                  </a:solidFill>
                </a:rPr>
                <a:t>Batter SOC regulation</a:t>
              </a:r>
              <a:endParaRPr lang="zh-TW" altLang="en-US" sz="1800" b="1" dirty="0">
                <a:solidFill>
                  <a:srgbClr val="FF0000"/>
                </a:solidFill>
              </a:endParaRPr>
            </a:p>
          </p:txBody>
        </p:sp>
        <p:cxnSp>
          <p:nvCxnSpPr>
            <p:cNvPr id="7" name="Straight Arrow Connector 6"/>
            <p:cNvCxnSpPr/>
            <p:nvPr/>
          </p:nvCxnSpPr>
          <p:spPr>
            <a:xfrm flipH="1">
              <a:off x="4255084" y="2142576"/>
              <a:ext cx="678231" cy="2149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549076" y="2128287"/>
              <a:ext cx="734686" cy="2004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 name="Footer Placeholder 4"/>
          <p:cNvSpPr>
            <a:spLocks noGrp="1"/>
          </p:cNvSpPr>
          <p:nvPr>
            <p:ph type="ftr" sz="quarter" idx="13"/>
          </p:nvPr>
        </p:nvSpPr>
        <p:spPr/>
        <p:txBody>
          <a:bodyPr/>
          <a:lstStyle/>
          <a:p>
            <a:pPr>
              <a:defRPr/>
            </a:pPr>
            <a:r>
              <a:rPr lang="en-US" altLang="en-US" smtClean="0"/>
              <a:t>ME566 Lecture 7-</a:t>
            </a:r>
            <a:endParaRPr lang="en-US" altLang="en-US" dirty="0"/>
          </a:p>
        </p:txBody>
      </p:sp>
      <p:sp>
        <p:nvSpPr>
          <p:cNvPr id="6" name="Slide Number Placeholder 5"/>
          <p:cNvSpPr>
            <a:spLocks noGrp="1"/>
          </p:cNvSpPr>
          <p:nvPr>
            <p:ph type="sldNum" sz="quarter" idx="12"/>
          </p:nvPr>
        </p:nvSpPr>
        <p:spPr/>
        <p:txBody>
          <a:bodyPr/>
          <a:lstStyle/>
          <a:p>
            <a:fld id="{F1D4FDB6-4916-43D1-8E94-03CA72CA546B}" type="slidenum">
              <a:rPr lang="zh-TW" altLang="en-US" smtClean="0"/>
              <a:t>31</a:t>
            </a:fld>
            <a:endParaRPr lang="zh-TW" altLang="en-US"/>
          </a:p>
        </p:txBody>
      </p:sp>
    </p:spTree>
    <p:extLst>
      <p:ext uri="{BB962C8B-B14F-4D97-AF65-F5344CB8AC3E}">
        <p14:creationId xmlns:p14="http://schemas.microsoft.com/office/powerpoint/2010/main" val="6767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9" name="Picture 7" descr="D:\Course\ME566 Modeling Analysis and Control of HEV\DP problem\Prius2010\nedc_07.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25" t="3609" r="2291" b="20961"/>
          <a:stretch/>
        </p:blipFill>
        <p:spPr bwMode="auto">
          <a:xfrm>
            <a:off x="4552949" y="1628775"/>
            <a:ext cx="4324351" cy="4895850"/>
          </a:xfrm>
          <a:prstGeom prst="rect">
            <a:avLst/>
          </a:prstGeom>
          <a:noFill/>
          <a:extLst>
            <a:ext uri="{909E8E84-426E-40DD-AFC4-6F175D3DCCD1}">
              <a14:hiddenFill xmlns:a14="http://schemas.microsoft.com/office/drawing/2010/main">
                <a:solidFill>
                  <a:srgbClr val="FFFFFF"/>
                </a:solidFill>
              </a14:hiddenFill>
            </a:ext>
          </a:extLst>
        </p:spPr>
      </p:pic>
      <p:pic>
        <p:nvPicPr>
          <p:cNvPr id="59398" name="Picture 6" descr="D:\Course\ME566 Modeling Analysis and Control of HEV\DP problem\Prius2010\nedc_014.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08" t="3170" r="2292" b="20815"/>
          <a:stretch/>
        </p:blipFill>
        <p:spPr bwMode="auto">
          <a:xfrm>
            <a:off x="266700" y="1581150"/>
            <a:ext cx="4343401" cy="49339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Autofit/>
          </a:bodyPr>
          <a:lstStyle/>
          <a:p>
            <a:r>
              <a:rPr lang="en-US" altLang="zh-TW" dirty="0" smtClean="0"/>
              <a:t>Full NEDC </a:t>
            </a:r>
            <a:r>
              <a:rPr lang="en-US" altLang="zh-TW" dirty="0"/>
              <a:t>Cycle</a:t>
            </a:r>
            <a:endParaRPr lang="zh-TW" altLang="en-US" dirty="0"/>
          </a:p>
        </p:txBody>
      </p:sp>
      <p:sp>
        <p:nvSpPr>
          <p:cNvPr id="2" name="Footer Placeholder 1"/>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t>32</a:t>
            </a:fld>
            <a:endParaRPr lang="zh-TW" altLang="en-US"/>
          </a:p>
        </p:txBody>
      </p:sp>
      <p:graphicFrame>
        <p:nvGraphicFramePr>
          <p:cNvPr id="5" name="Object 4"/>
          <p:cNvGraphicFramePr>
            <a:graphicFrameLocks noChangeAspect="1"/>
          </p:cNvGraphicFramePr>
          <p:nvPr>
            <p:extLst>
              <p:ext uri="{D42A27DB-BD31-4B8C-83A1-F6EECF244321}">
                <p14:modId xmlns:p14="http://schemas.microsoft.com/office/powerpoint/2010/main" val="2308431222"/>
              </p:ext>
            </p:extLst>
          </p:nvPr>
        </p:nvGraphicFramePr>
        <p:xfrm>
          <a:off x="2790825" y="674688"/>
          <a:ext cx="3562350" cy="649287"/>
        </p:xfrm>
        <a:graphic>
          <a:graphicData uri="http://schemas.openxmlformats.org/presentationml/2006/ole">
            <mc:AlternateContent xmlns:mc="http://schemas.openxmlformats.org/markup-compatibility/2006">
              <mc:Choice xmlns:v="urn:schemas-microsoft-com:vml" Requires="v">
                <p:oleObj spid="_x0000_s22573" name="Equation" r:id="rId5" imgW="1676160" imgH="304560" progId="Equation.DSMT4">
                  <p:embed/>
                </p:oleObj>
              </mc:Choice>
              <mc:Fallback>
                <p:oleObj name="Equation" r:id="rId5" imgW="1676160" imgH="30456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0825" y="674688"/>
                        <a:ext cx="35623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2967297" y="1244761"/>
            <a:ext cx="3377078" cy="400110"/>
          </a:xfrm>
          <a:prstGeom prst="rect">
            <a:avLst/>
          </a:prstGeom>
          <a:noFill/>
        </p:spPr>
        <p:txBody>
          <a:bodyPr wrap="none" rtlCol="0">
            <a:spAutoFit/>
          </a:bodyPr>
          <a:lstStyle/>
          <a:p>
            <a:pPr algn="ctr"/>
            <a:r>
              <a:rPr lang="en-US" altLang="zh-TW" sz="2000" dirty="0">
                <a:latin typeface="Calibri" panose="020F0502020204030204" pitchFamily="34" charset="0"/>
              </a:rPr>
              <a:t>Different SOC initial conditions</a:t>
            </a:r>
          </a:p>
        </p:txBody>
      </p:sp>
    </p:spTree>
    <p:extLst>
      <p:ext uri="{BB962C8B-B14F-4D97-AF65-F5344CB8AC3E}">
        <p14:creationId xmlns:p14="http://schemas.microsoft.com/office/powerpoint/2010/main" val="1918300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Fuel Economy</a:t>
            </a:r>
            <a:endParaRPr lang="zh-TW" altLang="en-US" dirty="0"/>
          </a:p>
        </p:txBody>
      </p:sp>
      <p:sp>
        <p:nvSpPr>
          <p:cNvPr id="4" name="Content Placeholder 3"/>
          <p:cNvSpPr>
            <a:spLocks noGrp="1"/>
          </p:cNvSpPr>
          <p:nvPr>
            <p:ph idx="1"/>
          </p:nvPr>
        </p:nvSpPr>
        <p:spPr>
          <a:xfrm>
            <a:off x="419100" y="962026"/>
            <a:ext cx="8086725" cy="1290514"/>
          </a:xfrm>
        </p:spPr>
        <p:txBody>
          <a:bodyPr>
            <a:normAutofit/>
          </a:bodyPr>
          <a:lstStyle/>
          <a:p>
            <a:pPr>
              <a:lnSpc>
                <a:spcPct val="90000"/>
              </a:lnSpc>
            </a:pPr>
            <a:r>
              <a:rPr lang="en-US" altLang="zh-TW" sz="2400" dirty="0" smtClean="0"/>
              <a:t>The fuel consumption needs to be corrected to rule out the SOC effect, so that the fuel economy can be compared fairly </a:t>
            </a:r>
            <a:endParaRPr lang="zh-TW" altLang="en-US" sz="2400" dirty="0"/>
          </a:p>
        </p:txBody>
      </p:sp>
      <p:sp>
        <p:nvSpPr>
          <p:cNvPr id="7" name="Content Placeholder 3"/>
          <p:cNvSpPr txBox="1">
            <a:spLocks/>
          </p:cNvSpPr>
          <p:nvPr/>
        </p:nvSpPr>
        <p:spPr>
          <a:xfrm>
            <a:off x="419100" y="1928690"/>
            <a:ext cx="8086725" cy="103822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zh-TW" sz="2400" dirty="0" smtClean="0">
                <a:latin typeface="Calibri" panose="020F0502020204030204" pitchFamily="34" charset="0"/>
              </a:rPr>
              <a:t>Use </a:t>
            </a:r>
            <a:r>
              <a:rPr lang="en-US" altLang="zh-TW" sz="2400" dirty="0" err="1">
                <a:solidFill>
                  <a:srgbClr val="000000"/>
                </a:solidFill>
                <a:latin typeface="Calibri" panose="020F0502020204030204" pitchFamily="34" charset="0"/>
                <a:cs typeface="Courier New" panose="02070309020205020404" pitchFamily="49" charset="0"/>
              </a:rPr>
              <a:t>cftool</a:t>
            </a:r>
            <a:r>
              <a:rPr lang="en-US" altLang="zh-TW" sz="2400" dirty="0" smtClean="0">
                <a:latin typeface="Calibri" panose="020F0502020204030204" pitchFamily="34" charset="0"/>
              </a:rPr>
              <a:t> in MATLAB or “Add </a:t>
            </a:r>
            <a:r>
              <a:rPr lang="en-US" altLang="zh-TW" sz="2400" dirty="0" err="1" smtClean="0">
                <a:latin typeface="Calibri" panose="020F0502020204030204" pitchFamily="34" charset="0"/>
              </a:rPr>
              <a:t>Trendline</a:t>
            </a:r>
            <a:r>
              <a:rPr lang="en-US" altLang="zh-TW" sz="2400" dirty="0" smtClean="0">
                <a:latin typeface="Calibri" panose="020F0502020204030204" pitchFamily="34" charset="0"/>
              </a:rPr>
              <a:t>” in Excel to perform a linear curve fit</a:t>
            </a:r>
            <a:endParaRPr lang="zh-TW" altLang="en-US" sz="2400" dirty="0">
              <a:latin typeface="Calibri" panose="020F0502020204030204" pitchFamily="34" charset="0"/>
            </a:endParaRPr>
          </a:p>
        </p:txBody>
      </p:sp>
      <p:pic>
        <p:nvPicPr>
          <p:cNvPr id="61442" name="Picture 2" descr="D:\Course\ME566 Modeling Analysis and Control of HEV\DP problem\Prius2010\NEDC_mpg_a50000.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7122" y="2810089"/>
            <a:ext cx="4873352" cy="366373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0"/>
          </p:nvPr>
        </p:nvSpPr>
        <p:spPr/>
        <p:txBody>
          <a:bodyPr/>
          <a:lstStyle/>
          <a:p>
            <a:pPr>
              <a:defRPr/>
            </a:pPr>
            <a:r>
              <a:rPr lang="en-US" altLang="en-US" smtClean="0"/>
              <a:t>ME566 Lecture 7-</a:t>
            </a:r>
            <a:endParaRPr lang="en-US" altLang="en-US" dirty="0"/>
          </a:p>
        </p:txBody>
      </p:sp>
      <p:sp>
        <p:nvSpPr>
          <p:cNvPr id="5" name="Slide Number Placeholder 4"/>
          <p:cNvSpPr>
            <a:spLocks noGrp="1"/>
          </p:cNvSpPr>
          <p:nvPr>
            <p:ph type="sldNum" sz="quarter" idx="11"/>
          </p:nvPr>
        </p:nvSpPr>
        <p:spPr/>
        <p:txBody>
          <a:bodyPr/>
          <a:lstStyle/>
          <a:p>
            <a:pPr>
              <a:defRPr/>
            </a:pPr>
            <a:fld id="{823DCF73-8E7A-4D4D-B403-8C2F584A116F}" type="slidenum">
              <a:rPr lang="en-US" altLang="en-US" smtClean="0"/>
              <a:pPr>
                <a:defRPr/>
              </a:pPr>
              <a:t>33</a:t>
            </a:fld>
            <a:endParaRPr lang="en-US" altLang="en-US"/>
          </a:p>
        </p:txBody>
      </p:sp>
    </p:spTree>
    <p:extLst>
      <p:ext uri="{BB962C8B-B14F-4D97-AF65-F5344CB8AC3E}">
        <p14:creationId xmlns:p14="http://schemas.microsoft.com/office/powerpoint/2010/main" val="2604142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Course\ME566 Modeling Analysis and Control of HEV\DP problem\Prius2010\NEDC_mpg_a50000.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57" r="6846"/>
          <a:stretch/>
        </p:blipFill>
        <p:spPr bwMode="auto">
          <a:xfrm>
            <a:off x="171450" y="3797499"/>
            <a:ext cx="2809875" cy="2406028"/>
          </a:xfrm>
          <a:prstGeom prst="rect">
            <a:avLst/>
          </a:prstGeom>
          <a:noFill/>
          <a:extLst>
            <a:ext uri="{909E8E84-426E-40DD-AFC4-6F175D3DCCD1}">
              <a14:hiddenFill xmlns:a14="http://schemas.microsoft.com/office/drawing/2010/main">
                <a:solidFill>
                  <a:srgbClr val="FFFFFF"/>
                </a:solidFill>
              </a14:hiddenFill>
            </a:ext>
          </a:extLst>
        </p:spPr>
      </p:pic>
      <p:pic>
        <p:nvPicPr>
          <p:cNvPr id="47107" name="Picture 3" descr="D:\Course\ME566 Modeling Analysis and Control of HEV\DP problem\Prius2010\NEDC_cycle.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28" r="5797"/>
          <a:stretch/>
        </p:blipFill>
        <p:spPr bwMode="auto">
          <a:xfrm>
            <a:off x="171450" y="1263790"/>
            <a:ext cx="290512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Course\ME566 Modeling Analysis and Control of HEV\DP problem\Prius2010\FUDS_cycle.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6369" y="1263790"/>
            <a:ext cx="3200400" cy="2400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altLang="zh-TW" dirty="0"/>
              <a:t>Fuel </a:t>
            </a:r>
            <a:r>
              <a:rPr lang="en-US" altLang="zh-TW" dirty="0" smtClean="0"/>
              <a:t>Economy in Different Driving Cycles</a:t>
            </a:r>
            <a:endParaRPr lang="zh-TW" altLang="en-US" dirty="0"/>
          </a:p>
        </p:txBody>
      </p:sp>
      <p:pic>
        <p:nvPicPr>
          <p:cNvPr id="47109" name="Picture 5" descr="D:\Course\ME566 Modeling Analysis and Control of HEV\DP problem\Prius2010\US06_cycle.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524"/>
          <a:stretch/>
        </p:blipFill>
        <p:spPr bwMode="auto">
          <a:xfrm>
            <a:off x="5908167" y="1263790"/>
            <a:ext cx="295960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descr="D:\Course\ME566 Modeling Analysis and Control of HEV\DP problem\Prius2010\UDDS_mpg.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369" y="3797498"/>
            <a:ext cx="3200400" cy="2406029"/>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descr="D:\Course\ME566 Modeling Analysis and Control of HEV\DP problem\Prius2010\US06_mpg.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6631"/>
          <a:stretch/>
        </p:blipFill>
        <p:spPr bwMode="auto">
          <a:xfrm>
            <a:off x="5908167" y="3797496"/>
            <a:ext cx="2988183" cy="240602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t>34</a:t>
            </a:fld>
            <a:endParaRPr lang="zh-TW" altLang="en-US"/>
          </a:p>
        </p:txBody>
      </p:sp>
    </p:spTree>
    <p:extLst>
      <p:ext uri="{BB962C8B-B14F-4D97-AF65-F5344CB8AC3E}">
        <p14:creationId xmlns:p14="http://schemas.microsoft.com/office/powerpoint/2010/main" val="2333113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2104916383"/>
              </p:ext>
            </p:extLst>
          </p:nvPr>
        </p:nvGraphicFramePr>
        <p:xfrm>
          <a:off x="1930195" y="5268785"/>
          <a:ext cx="2857500" cy="373062"/>
        </p:xfrm>
        <a:graphic>
          <a:graphicData uri="http://schemas.openxmlformats.org/presentationml/2006/ole">
            <mc:AlternateContent xmlns:mc="http://schemas.openxmlformats.org/markup-compatibility/2006">
              <mc:Choice xmlns:v="urn:schemas-microsoft-com:vml" Requires="v">
                <p:oleObj spid="_x0000_s23680" name="Equation" r:id="rId3" imgW="1765080" imgH="228600" progId="Equation.DSMT4">
                  <p:embed/>
                </p:oleObj>
              </mc:Choice>
              <mc:Fallback>
                <p:oleObj name="Equation" r:id="rId3" imgW="1765080" imgH="228600" progId="Equation.DSMT4">
                  <p:embed/>
                  <p:pic>
                    <p:nvPicPr>
                      <p:cNvPr id="0" name=""/>
                      <p:cNvPicPr>
                        <a:picLocks noChangeAspect="1" noChangeArrowheads="1"/>
                      </p:cNvPicPr>
                      <p:nvPr/>
                    </p:nvPicPr>
                    <p:blipFill>
                      <a:blip r:embed="rId4"/>
                      <a:srcRect/>
                      <a:stretch>
                        <a:fillRect/>
                      </a:stretch>
                    </p:blipFill>
                    <p:spPr bwMode="auto">
                      <a:xfrm>
                        <a:off x="1930195" y="5268785"/>
                        <a:ext cx="2857500" cy="373062"/>
                      </a:xfrm>
                      <a:prstGeom prst="rect">
                        <a:avLst/>
                      </a:prstGeom>
                      <a:noFill/>
                      <a:ln>
                        <a:solidFill>
                          <a:srgbClr val="FF0000"/>
                        </a:solidFill>
                      </a:ln>
                    </p:spPr>
                  </p:pic>
                </p:oleObj>
              </mc:Fallback>
            </mc:AlternateContent>
          </a:graphicData>
        </a:graphic>
      </p:graphicFrame>
      <p:sp>
        <p:nvSpPr>
          <p:cNvPr id="2" name="Title 1"/>
          <p:cNvSpPr>
            <a:spLocks noGrp="1"/>
          </p:cNvSpPr>
          <p:nvPr>
            <p:ph type="title"/>
          </p:nvPr>
        </p:nvSpPr>
        <p:spPr/>
        <p:txBody>
          <a:bodyPr>
            <a:noAutofit/>
          </a:bodyPr>
          <a:lstStyle/>
          <a:p>
            <a:r>
              <a:rPr lang="en-US" altLang="zh-TW" dirty="0" smtClean="0"/>
              <a:t>Homework</a:t>
            </a:r>
            <a:endParaRPr lang="zh-TW" altLang="en-US" dirty="0"/>
          </a:p>
        </p:txBody>
      </p:sp>
      <p:sp>
        <p:nvSpPr>
          <p:cNvPr id="4" name="Content Placeholder 3"/>
          <p:cNvSpPr>
            <a:spLocks noGrp="1"/>
          </p:cNvSpPr>
          <p:nvPr>
            <p:ph idx="1"/>
          </p:nvPr>
        </p:nvSpPr>
        <p:spPr>
          <a:xfrm>
            <a:off x="337932" y="641487"/>
            <a:ext cx="8229600" cy="842282"/>
          </a:xfrm>
        </p:spPr>
        <p:txBody>
          <a:bodyPr>
            <a:normAutofit/>
          </a:bodyPr>
          <a:lstStyle/>
          <a:p>
            <a:r>
              <a:rPr lang="en-US" altLang="zh-TW" sz="2400" dirty="0" smtClean="0"/>
              <a:t>A toy HEV problem:</a:t>
            </a:r>
          </a:p>
          <a:p>
            <a:pPr marL="628650" lvl="1">
              <a:lnSpc>
                <a:spcPct val="90000"/>
              </a:lnSpc>
              <a:spcBef>
                <a:spcPts val="0"/>
              </a:spcBef>
              <a:spcAft>
                <a:spcPts val="1200"/>
              </a:spcAft>
            </a:pPr>
            <a:r>
              <a:rPr lang="en-US" altLang="zh-TW" sz="2200" dirty="0" smtClean="0">
                <a:solidFill>
                  <a:prstClr val="black"/>
                </a:solidFill>
              </a:rPr>
              <a:t>with discrete-time dynamics:</a:t>
            </a:r>
            <a:endParaRPr lang="zh-TW" altLang="en-US" sz="2200" dirty="0">
              <a:solidFill>
                <a:prstClr val="black"/>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326979347"/>
              </p:ext>
            </p:extLst>
          </p:nvPr>
        </p:nvGraphicFramePr>
        <p:xfrm>
          <a:off x="563865" y="1383185"/>
          <a:ext cx="7905750" cy="1244657"/>
        </p:xfrm>
        <a:graphic>
          <a:graphicData uri="http://schemas.openxmlformats.org/presentationml/2006/ole">
            <mc:AlternateContent xmlns:mc="http://schemas.openxmlformats.org/markup-compatibility/2006">
              <mc:Choice xmlns:v="urn:schemas-microsoft-com:vml" Requires="v">
                <p:oleObj spid="_x0000_s23681" name="Equation" r:id="rId5" imgW="4660560" imgH="736560" progId="Equation.DSMT4">
                  <p:embed/>
                </p:oleObj>
              </mc:Choice>
              <mc:Fallback>
                <p:oleObj name="Equation" r:id="rId5" imgW="4660560" imgH="736560" progId="Equation.DSMT4">
                  <p:embed/>
                  <p:pic>
                    <p:nvPicPr>
                      <p:cNvPr id="0" name=""/>
                      <p:cNvPicPr>
                        <a:picLocks noChangeAspect="1" noChangeArrowheads="1"/>
                      </p:cNvPicPr>
                      <p:nvPr/>
                    </p:nvPicPr>
                    <p:blipFill>
                      <a:blip r:embed="rId6"/>
                      <a:srcRect/>
                      <a:stretch>
                        <a:fillRect/>
                      </a:stretch>
                    </p:blipFill>
                    <p:spPr bwMode="auto">
                      <a:xfrm>
                        <a:off x="563865" y="1383185"/>
                        <a:ext cx="7905750" cy="1244657"/>
                      </a:xfrm>
                      <a:prstGeom prst="rect">
                        <a:avLst/>
                      </a:prstGeom>
                      <a:noFill/>
                    </p:spPr>
                  </p:pic>
                </p:oleObj>
              </mc:Fallback>
            </mc:AlternateContent>
          </a:graphicData>
        </a:graphic>
      </p:graphicFrame>
      <p:sp>
        <p:nvSpPr>
          <p:cNvPr id="6" name="Text Box 6"/>
          <p:cNvSpPr txBox="1">
            <a:spLocks noChangeArrowheads="1"/>
          </p:cNvSpPr>
          <p:nvPr/>
        </p:nvSpPr>
        <p:spPr bwMode="auto">
          <a:xfrm>
            <a:off x="1679633" y="2730362"/>
            <a:ext cx="612885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dirty="0">
                <a:latin typeface="Calibri" panose="020F0502020204030204" pitchFamily="34" charset="0"/>
              </a:rPr>
              <a:t>where </a:t>
            </a:r>
          </a:p>
          <a:p>
            <a:r>
              <a:rPr lang="en-US" altLang="zh-TW" sz="2000" dirty="0">
                <a:latin typeface="Calibri" panose="020F0502020204030204" pitchFamily="34" charset="0"/>
              </a:rPr>
              <a:t>    </a:t>
            </a:r>
            <a:r>
              <a:rPr lang="en-US" altLang="zh-TW" sz="2000" i="1" dirty="0" err="1">
                <a:latin typeface="Times New Roman" panose="02020603050405020304" pitchFamily="18" charset="0"/>
                <a:ea typeface="Tahoma" panose="020B0604030504040204" pitchFamily="34" charset="0"/>
                <a:cs typeface="Times New Roman" panose="02020603050405020304" pitchFamily="18" charset="0"/>
              </a:rPr>
              <a:t>x</a:t>
            </a:r>
            <a:r>
              <a:rPr lang="en-US" altLang="zh-TW" sz="2000" i="1" baseline="-25000" dirty="0" err="1">
                <a:latin typeface="Times New Roman" panose="02020603050405020304" pitchFamily="18" charset="0"/>
                <a:ea typeface="Tahoma" panose="020B0604030504040204" pitchFamily="34" charset="0"/>
                <a:cs typeface="Times New Roman" panose="02020603050405020304" pitchFamily="18" charset="0"/>
              </a:rPr>
              <a:t>k</a:t>
            </a:r>
            <a:r>
              <a:rPr lang="en-US" altLang="zh-TW" sz="2000" dirty="0">
                <a:latin typeface="Calibri" panose="020F0502020204030204" pitchFamily="34" charset="0"/>
              </a:rPr>
              <a:t> is the state at time </a:t>
            </a:r>
            <a:r>
              <a:rPr lang="en-US" altLang="zh-TW" sz="2000" i="1" dirty="0">
                <a:latin typeface="Calibri" panose="020F0502020204030204" pitchFamily="34" charset="0"/>
                <a:cs typeface="Times New Roman" panose="02020603050405020304" pitchFamily="18" charset="0"/>
              </a:rPr>
              <a:t>k</a:t>
            </a:r>
            <a:r>
              <a:rPr lang="en-US" altLang="zh-TW" sz="2000" dirty="0">
                <a:latin typeface="Calibri" panose="020F0502020204030204" pitchFamily="34" charset="0"/>
              </a:rPr>
              <a:t> (SOC</a:t>
            </a:r>
            <a:r>
              <a:rPr lang="en-US" altLang="zh-TW" sz="2000" dirty="0" smtClean="0">
                <a:latin typeface="Calibri" panose="020F0502020204030204" pitchFamily="34" charset="0"/>
              </a:rPr>
              <a:t>),</a:t>
            </a:r>
            <a:endParaRPr lang="en-US" altLang="zh-TW" sz="2000" dirty="0">
              <a:latin typeface="Calibri" panose="020F0502020204030204" pitchFamily="34" charset="0"/>
            </a:endParaRPr>
          </a:p>
          <a:p>
            <a:r>
              <a:rPr lang="en-US" altLang="zh-TW" sz="2000" dirty="0">
                <a:latin typeface="Calibri" panose="020F0502020204030204" pitchFamily="34" charset="0"/>
              </a:rPr>
              <a:t>    </a:t>
            </a:r>
            <a:r>
              <a:rPr lang="en-US" altLang="zh-TW" sz="2000" i="1" dirty="0" err="1">
                <a:latin typeface="Times New Roman" panose="02020603050405020304" pitchFamily="18" charset="0"/>
                <a:cs typeface="Times New Roman" panose="02020603050405020304" pitchFamily="18" charset="0"/>
              </a:rPr>
              <a:t>u</a:t>
            </a:r>
            <a:r>
              <a:rPr lang="en-US" altLang="zh-TW" sz="2000" i="1" baseline="-25000" dirty="0" err="1">
                <a:latin typeface="Times New Roman" panose="02020603050405020304" pitchFamily="18" charset="0"/>
                <a:cs typeface="Times New Roman" panose="02020603050405020304" pitchFamily="18" charset="0"/>
              </a:rPr>
              <a:t>k</a:t>
            </a:r>
            <a:r>
              <a:rPr lang="en-US" altLang="zh-TW" sz="2000" dirty="0">
                <a:latin typeface="Calibri" panose="020F0502020204030204" pitchFamily="34" charset="0"/>
              </a:rPr>
              <a:t> is the control signal at time </a:t>
            </a:r>
            <a:r>
              <a:rPr lang="en-US" altLang="zh-TW" sz="2000" i="1" dirty="0">
                <a:latin typeface="Calibri" panose="020F0502020204030204" pitchFamily="34" charset="0"/>
                <a:cs typeface="Times New Roman" panose="02020603050405020304" pitchFamily="18" charset="0"/>
              </a:rPr>
              <a:t>k</a:t>
            </a:r>
            <a:r>
              <a:rPr lang="en-US" altLang="zh-TW" sz="2000" dirty="0">
                <a:latin typeface="Calibri" panose="020F0502020204030204" pitchFamily="34" charset="0"/>
              </a:rPr>
              <a:t> (engine power</a:t>
            </a:r>
            <a:r>
              <a:rPr lang="en-US" altLang="zh-TW" sz="2000" dirty="0" smtClean="0">
                <a:latin typeface="Calibri" panose="020F0502020204030204" pitchFamily="34" charset="0"/>
              </a:rPr>
              <a:t>), </a:t>
            </a:r>
            <a:endParaRPr lang="en-US" altLang="zh-TW" sz="2000" dirty="0">
              <a:latin typeface="Calibri" panose="020F0502020204030204" pitchFamily="34" charset="0"/>
            </a:endParaRPr>
          </a:p>
          <a:p>
            <a:r>
              <a:rPr lang="en-US" altLang="zh-TW" sz="2000" dirty="0">
                <a:latin typeface="Calibri" panose="020F0502020204030204" pitchFamily="34" charset="0"/>
              </a:rPr>
              <a:t>    </a:t>
            </a:r>
            <a:r>
              <a:rPr lang="en-US" altLang="zh-TW" sz="2000" i="1" dirty="0" err="1">
                <a:latin typeface="Times New Roman" panose="02020603050405020304" pitchFamily="18" charset="0"/>
                <a:cs typeface="Times New Roman" panose="02020603050405020304" pitchFamily="18" charset="0"/>
              </a:rPr>
              <a:t>w</a:t>
            </a:r>
            <a:r>
              <a:rPr lang="en-US" altLang="zh-TW" sz="2000" i="1" baseline="-25000" dirty="0" err="1">
                <a:latin typeface="Times New Roman" panose="02020603050405020304" pitchFamily="18" charset="0"/>
                <a:cs typeface="Times New Roman" panose="02020603050405020304" pitchFamily="18" charset="0"/>
              </a:rPr>
              <a:t>k</a:t>
            </a:r>
            <a:r>
              <a:rPr lang="en-US" altLang="zh-TW" sz="2000" dirty="0">
                <a:latin typeface="Calibri" panose="020F0502020204030204" pitchFamily="34" charset="0"/>
              </a:rPr>
              <a:t> is the disturbance signal at time </a:t>
            </a:r>
            <a:r>
              <a:rPr lang="en-US" altLang="zh-TW" sz="2000" i="1" dirty="0">
                <a:latin typeface="Calibri" panose="020F0502020204030204" pitchFamily="34" charset="0"/>
                <a:cs typeface="Times New Roman" panose="02020603050405020304" pitchFamily="18" charset="0"/>
              </a:rPr>
              <a:t>k</a:t>
            </a:r>
            <a:r>
              <a:rPr lang="en-US" altLang="zh-TW" sz="2000" dirty="0">
                <a:latin typeface="Calibri" panose="020F0502020204030204" pitchFamily="34" charset="0"/>
              </a:rPr>
              <a:t> (power demand)</a:t>
            </a:r>
          </a:p>
          <a:p>
            <a:r>
              <a:rPr lang="en-US" altLang="zh-TW" sz="2000" dirty="0">
                <a:latin typeface="Calibri" panose="020F0502020204030204" pitchFamily="34" charset="0"/>
              </a:rPr>
              <a:t>    </a:t>
            </a:r>
            <a:r>
              <a:rPr lang="en-US" altLang="zh-TW" sz="2000" i="1" dirty="0">
                <a:latin typeface="Times New Roman" panose="02020603050405020304" pitchFamily="18" charset="0"/>
                <a:cs typeface="Times New Roman" panose="02020603050405020304" pitchFamily="18" charset="0"/>
              </a:rPr>
              <a:t>N</a:t>
            </a:r>
            <a:r>
              <a:rPr lang="en-US" altLang="zh-TW" sz="2000" dirty="0">
                <a:latin typeface="Calibri" panose="020F0502020204030204" pitchFamily="34" charset="0"/>
              </a:rPr>
              <a:t>  is the problem </a:t>
            </a:r>
            <a:r>
              <a:rPr lang="en-US" altLang="zh-TW" sz="2000" dirty="0" smtClean="0">
                <a:latin typeface="Calibri" panose="020F0502020204030204" pitchFamily="34" charset="0"/>
              </a:rPr>
              <a:t>horizon, </a:t>
            </a:r>
            <a:endParaRPr lang="en-US" altLang="zh-TW" sz="2000" dirty="0">
              <a:latin typeface="Calibri" panose="020F0502020204030204" pitchFamily="34"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553022654"/>
              </p:ext>
            </p:extLst>
          </p:nvPr>
        </p:nvGraphicFramePr>
        <p:xfrm>
          <a:off x="1930195" y="4331515"/>
          <a:ext cx="3844925" cy="414338"/>
        </p:xfrm>
        <a:graphic>
          <a:graphicData uri="http://schemas.openxmlformats.org/presentationml/2006/ole">
            <mc:AlternateContent xmlns:mc="http://schemas.openxmlformats.org/markup-compatibility/2006">
              <mc:Choice xmlns:v="urn:schemas-microsoft-com:vml" Requires="v">
                <p:oleObj spid="_x0000_s23682" name="Equation" r:id="rId7" imgW="2374560" imgH="253800" progId="Equation.DSMT4">
                  <p:embed/>
                </p:oleObj>
              </mc:Choice>
              <mc:Fallback>
                <p:oleObj name="Equation" r:id="rId7" imgW="2374560" imgH="253800" progId="Equation.DSMT4">
                  <p:embed/>
                  <p:pic>
                    <p:nvPicPr>
                      <p:cNvPr id="0" name=""/>
                      <p:cNvPicPr>
                        <a:picLocks noChangeAspect="1" noChangeArrowheads="1"/>
                      </p:cNvPicPr>
                      <p:nvPr/>
                    </p:nvPicPr>
                    <p:blipFill>
                      <a:blip r:embed="rId8"/>
                      <a:srcRect/>
                      <a:stretch>
                        <a:fillRect/>
                      </a:stretch>
                    </p:blipFill>
                    <p:spPr bwMode="auto">
                      <a:xfrm>
                        <a:off x="1930195" y="4331515"/>
                        <a:ext cx="3844925" cy="414338"/>
                      </a:xfrm>
                      <a:prstGeom prst="rect">
                        <a:avLst/>
                      </a:prstGeom>
                      <a:noFill/>
                      <a:ln>
                        <a:noFill/>
                      </a:ln>
                    </p:spPr>
                  </p:pic>
                </p:oleObj>
              </mc:Fallback>
            </mc:AlternateContent>
          </a:graphicData>
        </a:graphic>
      </p:graphicFrame>
      <p:sp>
        <p:nvSpPr>
          <p:cNvPr id="16" name="Text Box 6"/>
          <p:cNvSpPr txBox="1">
            <a:spLocks noChangeArrowheads="1"/>
          </p:cNvSpPr>
          <p:nvPr/>
        </p:nvSpPr>
        <p:spPr bwMode="auto">
          <a:xfrm>
            <a:off x="266495" y="4807213"/>
            <a:ext cx="86036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sz="2000" dirty="0" smtClean="0">
                <a:latin typeface="Calibri" panose="020F0502020204030204" pitchFamily="34" charset="0"/>
              </a:rPr>
              <a:t>The driving cycle is assumed to be know and has the following power demand profile:</a:t>
            </a:r>
            <a:endParaRPr lang="en-US" altLang="zh-TW" sz="2000" dirty="0">
              <a:latin typeface="Calibri" panose="020F0502020204030204" pitchFamily="34" charset="0"/>
            </a:endParaRPr>
          </a:p>
        </p:txBody>
      </p:sp>
      <p:sp>
        <p:nvSpPr>
          <p:cNvPr id="17" name="Text Box 6"/>
          <p:cNvSpPr txBox="1">
            <a:spLocks noChangeArrowheads="1"/>
          </p:cNvSpPr>
          <p:nvPr/>
        </p:nvSpPr>
        <p:spPr bwMode="auto">
          <a:xfrm>
            <a:off x="266495" y="5768595"/>
            <a:ext cx="83724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zh-TW" sz="1800" dirty="0" smtClean="0"/>
              <a:t>(The </a:t>
            </a:r>
            <a:r>
              <a:rPr lang="en-US" altLang="zh-TW" sz="1800" dirty="0"/>
              <a:t>coarse grids are selected so that the </a:t>
            </a:r>
            <a:r>
              <a:rPr lang="en-US" altLang="zh-TW" sz="1800" dirty="0" smtClean="0"/>
              <a:t>optimization </a:t>
            </a:r>
            <a:r>
              <a:rPr lang="en-US" altLang="zh-TW" sz="1800" dirty="0"/>
              <a:t>problem can be solved </a:t>
            </a:r>
            <a:r>
              <a:rPr lang="en-US" altLang="zh-TW" sz="1800" dirty="0" smtClean="0"/>
              <a:t>manually)</a:t>
            </a:r>
            <a:endParaRPr lang="en-US" altLang="zh-TW" sz="1800" dirty="0"/>
          </a:p>
        </p:txBody>
      </p:sp>
      <p:sp>
        <p:nvSpPr>
          <p:cNvPr id="3" name="Footer Placeholder 2"/>
          <p:cNvSpPr>
            <a:spLocks noGrp="1"/>
          </p:cNvSpPr>
          <p:nvPr>
            <p:ph type="ftr" sz="quarter" idx="10"/>
          </p:nvPr>
        </p:nvSpPr>
        <p:spPr/>
        <p:txBody>
          <a:bodyPr/>
          <a:lstStyle/>
          <a:p>
            <a:pPr>
              <a:defRPr/>
            </a:pPr>
            <a:r>
              <a:rPr lang="en-US" altLang="en-US" smtClean="0"/>
              <a:t>ME566 Lecture 7-</a:t>
            </a:r>
            <a:endParaRPr lang="en-US" altLang="en-US" dirty="0"/>
          </a:p>
        </p:txBody>
      </p:sp>
      <p:sp>
        <p:nvSpPr>
          <p:cNvPr id="7" name="Slide Number Placeholder 6"/>
          <p:cNvSpPr>
            <a:spLocks noGrp="1"/>
          </p:cNvSpPr>
          <p:nvPr>
            <p:ph type="sldNum" sz="quarter" idx="11"/>
          </p:nvPr>
        </p:nvSpPr>
        <p:spPr/>
        <p:txBody>
          <a:bodyPr/>
          <a:lstStyle/>
          <a:p>
            <a:pPr>
              <a:defRPr/>
            </a:pPr>
            <a:fld id="{823DCF73-8E7A-4D4D-B403-8C2F584A116F}" type="slidenum">
              <a:rPr lang="en-US" altLang="en-US" smtClean="0"/>
              <a:pPr>
                <a:defRPr/>
              </a:pPr>
              <a:t>35</a:t>
            </a:fld>
            <a:endParaRPr lang="en-US" altLang="en-US"/>
          </a:p>
        </p:txBody>
      </p:sp>
    </p:spTree>
    <p:extLst>
      <p:ext uri="{BB962C8B-B14F-4D97-AF65-F5344CB8AC3E}">
        <p14:creationId xmlns:p14="http://schemas.microsoft.com/office/powerpoint/2010/main" val="177296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Homework</a:t>
            </a:r>
            <a:endParaRPr lang="zh-TW" altLang="en-US" dirty="0"/>
          </a:p>
        </p:txBody>
      </p:sp>
      <p:sp>
        <p:nvSpPr>
          <p:cNvPr id="3" name="Content Placeholder 2"/>
          <p:cNvSpPr>
            <a:spLocks noGrp="1"/>
          </p:cNvSpPr>
          <p:nvPr>
            <p:ph idx="1"/>
          </p:nvPr>
        </p:nvSpPr>
        <p:spPr>
          <a:xfrm>
            <a:off x="342900" y="819151"/>
            <a:ext cx="8229600" cy="1050582"/>
          </a:xfrm>
        </p:spPr>
        <p:txBody>
          <a:bodyPr>
            <a:normAutofit/>
          </a:bodyPr>
          <a:lstStyle/>
          <a:p>
            <a:r>
              <a:rPr lang="en-US" altLang="zh-TW" sz="2400" dirty="0" smtClean="0"/>
              <a:t>Goal: find optimal control policy              to minimize the cost function</a:t>
            </a:r>
            <a:endParaRPr lang="en-US" altLang="zh-TW" sz="2400" dirty="0"/>
          </a:p>
        </p:txBody>
      </p:sp>
      <p:graphicFrame>
        <p:nvGraphicFramePr>
          <p:cNvPr id="6" name="Object 5"/>
          <p:cNvGraphicFramePr>
            <a:graphicFrameLocks noChangeAspect="1"/>
          </p:cNvGraphicFramePr>
          <p:nvPr>
            <p:extLst>
              <p:ext uri="{D42A27DB-BD31-4B8C-83A1-F6EECF244321}">
                <p14:modId xmlns:p14="http://schemas.microsoft.com/office/powerpoint/2010/main" val="2927213311"/>
              </p:ext>
            </p:extLst>
          </p:nvPr>
        </p:nvGraphicFramePr>
        <p:xfrm>
          <a:off x="4776058" y="817524"/>
          <a:ext cx="888069" cy="519113"/>
        </p:xfrm>
        <a:graphic>
          <a:graphicData uri="http://schemas.openxmlformats.org/presentationml/2006/ole">
            <mc:AlternateContent xmlns:mc="http://schemas.openxmlformats.org/markup-compatibility/2006">
              <mc:Choice xmlns:v="urn:schemas-microsoft-com:vml" Requires="v">
                <p:oleObj spid="_x0000_s24778" name="Equation" r:id="rId3" imgW="330120" imgH="190440" progId="Equation.DSMT4">
                  <p:embed/>
                </p:oleObj>
              </mc:Choice>
              <mc:Fallback>
                <p:oleObj name="Equation" r:id="rId3" imgW="330120" imgH="190440" progId="Equation.DSMT4">
                  <p:embed/>
                  <p:pic>
                    <p:nvPicPr>
                      <p:cNvPr id="0" name=""/>
                      <p:cNvPicPr>
                        <a:picLocks noChangeAspect="1" noChangeArrowheads="1"/>
                      </p:cNvPicPr>
                      <p:nvPr/>
                    </p:nvPicPr>
                    <p:blipFill>
                      <a:blip r:embed="rId4"/>
                      <a:srcRect/>
                      <a:stretch>
                        <a:fillRect/>
                      </a:stretch>
                    </p:blipFill>
                    <p:spPr bwMode="auto">
                      <a:xfrm>
                        <a:off x="4776058" y="817524"/>
                        <a:ext cx="888069" cy="519113"/>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20027279"/>
              </p:ext>
            </p:extLst>
          </p:nvPr>
        </p:nvGraphicFramePr>
        <p:xfrm>
          <a:off x="2251259" y="2212825"/>
          <a:ext cx="5945187" cy="1330325"/>
        </p:xfrm>
        <a:graphic>
          <a:graphicData uri="http://schemas.openxmlformats.org/presentationml/2006/ole">
            <mc:AlternateContent xmlns:mc="http://schemas.openxmlformats.org/markup-compatibility/2006">
              <mc:Choice xmlns:v="urn:schemas-microsoft-com:vml" Requires="v">
                <p:oleObj spid="_x0000_s24779" name="Equation" r:id="rId5" imgW="3504960" imgH="787320" progId="Equation.DSMT4">
                  <p:embed/>
                </p:oleObj>
              </mc:Choice>
              <mc:Fallback>
                <p:oleObj name="Equation" r:id="rId5" imgW="3504960" imgH="787320" progId="Equation.DSMT4">
                  <p:embed/>
                  <p:pic>
                    <p:nvPicPr>
                      <p:cNvPr id="0" name=""/>
                      <p:cNvPicPr>
                        <a:picLocks noChangeAspect="1" noChangeArrowheads="1"/>
                      </p:cNvPicPr>
                      <p:nvPr/>
                    </p:nvPicPr>
                    <p:blipFill>
                      <a:blip r:embed="rId6"/>
                      <a:srcRect/>
                      <a:stretch>
                        <a:fillRect/>
                      </a:stretch>
                    </p:blipFill>
                    <p:spPr bwMode="auto">
                      <a:xfrm>
                        <a:off x="2251259" y="2212825"/>
                        <a:ext cx="5945187"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38334036"/>
              </p:ext>
            </p:extLst>
          </p:nvPr>
        </p:nvGraphicFramePr>
        <p:xfrm>
          <a:off x="2263959" y="3539006"/>
          <a:ext cx="2584450" cy="407988"/>
        </p:xfrm>
        <a:graphic>
          <a:graphicData uri="http://schemas.openxmlformats.org/presentationml/2006/ole">
            <mc:AlternateContent xmlns:mc="http://schemas.openxmlformats.org/markup-compatibility/2006">
              <mc:Choice xmlns:v="urn:schemas-microsoft-com:vml" Requires="v">
                <p:oleObj spid="_x0000_s24780" name="Equation" r:id="rId7" imgW="1523880" imgH="241200" progId="Equation.DSMT4">
                  <p:embed/>
                </p:oleObj>
              </mc:Choice>
              <mc:Fallback>
                <p:oleObj name="Equation" r:id="rId7" imgW="1523880" imgH="241200" progId="Equation.DSMT4">
                  <p:embed/>
                  <p:pic>
                    <p:nvPicPr>
                      <p:cNvPr id="0" name=""/>
                      <p:cNvPicPr>
                        <a:picLocks noChangeAspect="1" noChangeArrowheads="1"/>
                      </p:cNvPicPr>
                      <p:nvPr/>
                    </p:nvPicPr>
                    <p:blipFill>
                      <a:blip r:embed="rId8"/>
                      <a:srcRect/>
                      <a:stretch>
                        <a:fillRect/>
                      </a:stretch>
                    </p:blipFill>
                    <p:spPr bwMode="auto">
                      <a:xfrm>
                        <a:off x="2263959" y="3539006"/>
                        <a:ext cx="25844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251740473"/>
              </p:ext>
            </p:extLst>
          </p:nvPr>
        </p:nvGraphicFramePr>
        <p:xfrm>
          <a:off x="2251259" y="1459727"/>
          <a:ext cx="3079750" cy="728663"/>
        </p:xfrm>
        <a:graphic>
          <a:graphicData uri="http://schemas.openxmlformats.org/presentationml/2006/ole">
            <mc:AlternateContent xmlns:mc="http://schemas.openxmlformats.org/markup-compatibility/2006">
              <mc:Choice xmlns:v="urn:schemas-microsoft-com:vml" Requires="v">
                <p:oleObj spid="_x0000_s24781" name="Equation" r:id="rId9" imgW="1815840" imgH="431640" progId="Equation.DSMT4">
                  <p:embed/>
                </p:oleObj>
              </mc:Choice>
              <mc:Fallback>
                <p:oleObj name="Equation" r:id="rId9" imgW="1815840" imgH="431640" progId="Equation.DSMT4">
                  <p:embed/>
                  <p:pic>
                    <p:nvPicPr>
                      <p:cNvPr id="0" name=""/>
                      <p:cNvPicPr>
                        <a:picLocks noChangeAspect="1" noChangeArrowheads="1"/>
                      </p:cNvPicPr>
                      <p:nvPr/>
                    </p:nvPicPr>
                    <p:blipFill>
                      <a:blip r:embed="rId10"/>
                      <a:srcRect/>
                      <a:stretch>
                        <a:fillRect/>
                      </a:stretch>
                    </p:blipFill>
                    <p:spPr bwMode="auto">
                      <a:xfrm>
                        <a:off x="2251259" y="1459727"/>
                        <a:ext cx="307975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Content Placeholder 2"/>
          <p:cNvSpPr txBox="1">
            <a:spLocks/>
          </p:cNvSpPr>
          <p:nvPr/>
        </p:nvSpPr>
        <p:spPr>
          <a:xfrm>
            <a:off x="342900" y="4270940"/>
            <a:ext cx="4287795" cy="613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400" dirty="0" smtClean="0">
                <a:latin typeface="Calibri" panose="020F0502020204030204" pitchFamily="34" charset="0"/>
              </a:rPr>
              <a:t>Use the following values:</a:t>
            </a:r>
            <a:endParaRPr lang="en-US" altLang="zh-TW" sz="2400" dirty="0">
              <a:latin typeface="Calibri" panose="020F0502020204030204" pitchFamily="34"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2329275395"/>
              </p:ext>
            </p:extLst>
          </p:nvPr>
        </p:nvGraphicFramePr>
        <p:xfrm>
          <a:off x="1957388" y="4762500"/>
          <a:ext cx="4932362" cy="407988"/>
        </p:xfrm>
        <a:graphic>
          <a:graphicData uri="http://schemas.openxmlformats.org/presentationml/2006/ole">
            <mc:AlternateContent xmlns:mc="http://schemas.openxmlformats.org/markup-compatibility/2006">
              <mc:Choice xmlns:v="urn:schemas-microsoft-com:vml" Requires="v">
                <p:oleObj spid="_x0000_s24782" name="Equation" r:id="rId11" imgW="2908080" imgH="241200" progId="Equation.DSMT4">
                  <p:embed/>
                </p:oleObj>
              </mc:Choice>
              <mc:Fallback>
                <p:oleObj name="Equation" r:id="rId11" imgW="2908080" imgH="241200" progId="Equation.DSMT4">
                  <p:embed/>
                  <p:pic>
                    <p:nvPicPr>
                      <p:cNvPr id="0" name=""/>
                      <p:cNvPicPr>
                        <a:picLocks noChangeAspect="1" noChangeArrowheads="1"/>
                      </p:cNvPicPr>
                      <p:nvPr/>
                    </p:nvPicPr>
                    <p:blipFill>
                      <a:blip r:embed="rId12"/>
                      <a:srcRect/>
                      <a:stretch>
                        <a:fillRect/>
                      </a:stretch>
                    </p:blipFill>
                    <p:spPr bwMode="auto">
                      <a:xfrm>
                        <a:off x="1957388" y="4762500"/>
                        <a:ext cx="4932362"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Footer Placeholder 3"/>
          <p:cNvSpPr>
            <a:spLocks noGrp="1"/>
          </p:cNvSpPr>
          <p:nvPr>
            <p:ph type="ftr" sz="quarter" idx="10"/>
          </p:nvPr>
        </p:nvSpPr>
        <p:spPr/>
        <p:txBody>
          <a:bodyPr/>
          <a:lstStyle/>
          <a:p>
            <a:pPr>
              <a:defRPr/>
            </a:pPr>
            <a:r>
              <a:rPr lang="en-US" altLang="en-US" smtClean="0"/>
              <a:t>ME566 Lecture 7-</a:t>
            </a:r>
            <a:endParaRPr lang="en-US" altLang="en-US" dirty="0"/>
          </a:p>
        </p:txBody>
      </p:sp>
      <p:sp>
        <p:nvSpPr>
          <p:cNvPr id="5" name="Slide Number Placeholder 4"/>
          <p:cNvSpPr>
            <a:spLocks noGrp="1"/>
          </p:cNvSpPr>
          <p:nvPr>
            <p:ph type="sldNum" sz="quarter" idx="11"/>
          </p:nvPr>
        </p:nvSpPr>
        <p:spPr/>
        <p:txBody>
          <a:bodyPr/>
          <a:lstStyle/>
          <a:p>
            <a:pPr>
              <a:defRPr/>
            </a:pPr>
            <a:fld id="{823DCF73-8E7A-4D4D-B403-8C2F584A116F}" type="slidenum">
              <a:rPr lang="en-US" altLang="en-US" smtClean="0"/>
              <a:pPr>
                <a:defRPr/>
              </a:pPr>
              <a:t>36</a:t>
            </a:fld>
            <a:endParaRPr lang="en-US" altLang="en-US"/>
          </a:p>
        </p:txBody>
      </p:sp>
    </p:spTree>
    <p:extLst>
      <p:ext uri="{BB962C8B-B14F-4D97-AF65-F5344CB8AC3E}">
        <p14:creationId xmlns:p14="http://schemas.microsoft.com/office/powerpoint/2010/main" val="3007166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smtClean="0"/>
              <a:t>Homework</a:t>
            </a:r>
            <a:endParaRPr lang="zh-TW" alt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702341211"/>
              </p:ext>
            </p:extLst>
          </p:nvPr>
        </p:nvGraphicFramePr>
        <p:xfrm>
          <a:off x="560563" y="608584"/>
          <a:ext cx="4658502" cy="3679825"/>
        </p:xfrm>
        <a:graphic>
          <a:graphicData uri="http://schemas.openxmlformats.org/presentationml/2006/ole">
            <mc:AlternateContent xmlns:mc="http://schemas.openxmlformats.org/markup-compatibility/2006">
              <mc:Choice xmlns:v="urn:schemas-microsoft-com:vml" Requires="v">
                <p:oleObj spid="_x0000_s25722" name="Visio" r:id="rId4" imgW="3400433" imgH="2685960" progId="Visio.Drawing.15">
                  <p:embed/>
                </p:oleObj>
              </mc:Choice>
              <mc:Fallback>
                <p:oleObj name="Visio" r:id="rId4" imgW="3400433" imgH="2685960" progId="Visio.Drawing.15">
                  <p:embed/>
                  <p:pic>
                    <p:nvPicPr>
                      <p:cNvPr id="0" name=""/>
                      <p:cNvPicPr/>
                      <p:nvPr/>
                    </p:nvPicPr>
                    <p:blipFill>
                      <a:blip r:embed="rId5"/>
                      <a:stretch>
                        <a:fillRect/>
                      </a:stretch>
                    </p:blipFill>
                    <p:spPr>
                      <a:xfrm>
                        <a:off x="560563" y="608584"/>
                        <a:ext cx="4658502" cy="3679825"/>
                      </a:xfrm>
                      <a:prstGeom prst="rect">
                        <a:avLst/>
                      </a:prstGeom>
                    </p:spPr>
                  </p:pic>
                </p:oleObj>
              </mc:Fallback>
            </mc:AlternateContent>
          </a:graphicData>
        </a:graphic>
      </p:graphicFrame>
      <p:pic>
        <p:nvPicPr>
          <p:cNvPr id="7987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b="52802"/>
          <a:stretch/>
        </p:blipFill>
        <p:spPr bwMode="auto">
          <a:xfrm>
            <a:off x="187689" y="4433208"/>
            <a:ext cx="4519041" cy="1830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52849" r="11329"/>
          <a:stretch/>
        </p:blipFill>
        <p:spPr bwMode="auto">
          <a:xfrm>
            <a:off x="4790196" y="4420580"/>
            <a:ext cx="4007079" cy="1828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155057" y="1609250"/>
            <a:ext cx="941733" cy="400110"/>
          </a:xfrm>
          <a:prstGeom prst="rect">
            <a:avLst/>
          </a:prstGeom>
          <a:noFill/>
        </p:spPr>
        <p:txBody>
          <a:bodyPr wrap="none" rtlCol="0">
            <a:spAutoFit/>
          </a:bodyPr>
          <a:lstStyle/>
          <a:p>
            <a:r>
              <a:rPr lang="en-US" altLang="zh-TW" sz="2000" dirty="0" smtClean="0"/>
              <a:t>Step </a:t>
            </a:r>
            <a:r>
              <a:rPr lang="en-US" altLang="zh-TW" sz="2000" i="1" dirty="0" smtClean="0"/>
              <a:t>N</a:t>
            </a:r>
            <a:r>
              <a:rPr lang="en-US" altLang="zh-TW" sz="2000" dirty="0" smtClean="0"/>
              <a:t>:</a:t>
            </a:r>
            <a:endParaRPr lang="zh-TW" altLang="en-US" sz="20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408394305"/>
              </p:ext>
            </p:extLst>
          </p:nvPr>
        </p:nvGraphicFramePr>
        <p:xfrm>
          <a:off x="6000898" y="1956582"/>
          <a:ext cx="1555750" cy="320675"/>
        </p:xfrm>
        <a:graphic>
          <a:graphicData uri="http://schemas.openxmlformats.org/presentationml/2006/ole">
            <mc:AlternateContent xmlns:mc="http://schemas.openxmlformats.org/markup-compatibility/2006">
              <mc:Choice xmlns:v="urn:schemas-microsoft-com:vml" Requires="v">
                <p:oleObj spid="_x0000_s25723" name="Equation" r:id="rId7" imgW="1282680" imgH="266400" progId="Equation.DSMT4">
                  <p:embed/>
                </p:oleObj>
              </mc:Choice>
              <mc:Fallback>
                <p:oleObj name="Equation" r:id="rId7" imgW="1282680" imgH="266400" progId="Equation.DSMT4">
                  <p:embed/>
                  <p:pic>
                    <p:nvPicPr>
                      <p:cNvPr id="0" name=""/>
                      <p:cNvPicPr>
                        <a:picLocks noChangeAspect="1" noChangeArrowheads="1"/>
                      </p:cNvPicPr>
                      <p:nvPr/>
                    </p:nvPicPr>
                    <p:blipFill>
                      <a:blip r:embed="rId8"/>
                      <a:srcRect/>
                      <a:stretch>
                        <a:fillRect/>
                      </a:stretch>
                    </p:blipFill>
                    <p:spPr bwMode="auto">
                      <a:xfrm>
                        <a:off x="6000898" y="1956582"/>
                        <a:ext cx="1555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p:nvPr/>
        </p:nvSpPr>
        <p:spPr>
          <a:xfrm>
            <a:off x="5155057" y="2509410"/>
            <a:ext cx="2270045" cy="400110"/>
          </a:xfrm>
          <a:prstGeom prst="rect">
            <a:avLst/>
          </a:prstGeom>
          <a:noFill/>
        </p:spPr>
        <p:txBody>
          <a:bodyPr wrap="none" rtlCol="0">
            <a:spAutoFit/>
          </a:bodyPr>
          <a:lstStyle/>
          <a:p>
            <a:r>
              <a:rPr lang="en-US" altLang="zh-TW" sz="2000" dirty="0" smtClean="0"/>
              <a:t>Step </a:t>
            </a:r>
            <a:r>
              <a:rPr lang="en-US" altLang="zh-TW" sz="2000" i="1" dirty="0" smtClean="0"/>
              <a:t>k</a:t>
            </a:r>
            <a:r>
              <a:rPr lang="en-US" altLang="zh-TW" sz="2000" dirty="0" smtClean="0"/>
              <a:t>, for 0 ≤ </a:t>
            </a:r>
            <a:r>
              <a:rPr lang="en-US" altLang="zh-TW" sz="2000" i="1" dirty="0" smtClean="0"/>
              <a:t>k </a:t>
            </a:r>
            <a:r>
              <a:rPr lang="en-US" altLang="zh-TW" sz="2000" dirty="0" smtClean="0"/>
              <a:t>&lt; </a:t>
            </a:r>
            <a:r>
              <a:rPr lang="en-US" altLang="zh-TW" sz="2000" i="1" dirty="0" smtClean="0"/>
              <a:t>N</a:t>
            </a:r>
            <a:r>
              <a:rPr lang="en-US" altLang="zh-TW" sz="2000" dirty="0" smtClean="0"/>
              <a:t>:</a:t>
            </a:r>
            <a:endParaRPr lang="zh-TW" altLang="en-US" sz="2000" dirty="0"/>
          </a:p>
        </p:txBody>
      </p:sp>
      <p:graphicFrame>
        <p:nvGraphicFramePr>
          <p:cNvPr id="15" name="Object 14"/>
          <p:cNvGraphicFramePr>
            <a:graphicFrameLocks noChangeAspect="1"/>
          </p:cNvGraphicFramePr>
          <p:nvPr>
            <p:extLst>
              <p:ext uri="{D42A27DB-BD31-4B8C-83A1-F6EECF244321}">
                <p14:modId xmlns:p14="http://schemas.microsoft.com/office/powerpoint/2010/main" val="2222987941"/>
              </p:ext>
            </p:extLst>
          </p:nvPr>
        </p:nvGraphicFramePr>
        <p:xfrm>
          <a:off x="5450967" y="2904427"/>
          <a:ext cx="3290888" cy="411162"/>
        </p:xfrm>
        <a:graphic>
          <a:graphicData uri="http://schemas.openxmlformats.org/presentationml/2006/ole">
            <mc:AlternateContent xmlns:mc="http://schemas.openxmlformats.org/markup-compatibility/2006">
              <mc:Choice xmlns:v="urn:schemas-microsoft-com:vml" Requires="v">
                <p:oleObj spid="_x0000_s25724" name="Equation" r:id="rId9" imgW="2717640" imgH="342720" progId="Equation.DSMT4">
                  <p:embed/>
                </p:oleObj>
              </mc:Choice>
              <mc:Fallback>
                <p:oleObj name="Equation" r:id="rId9" imgW="2717640" imgH="342720" progId="Equation.DSMT4">
                  <p:embed/>
                  <p:pic>
                    <p:nvPicPr>
                      <p:cNvPr id="0" name=""/>
                      <p:cNvPicPr>
                        <a:picLocks noChangeAspect="1" noChangeArrowheads="1"/>
                      </p:cNvPicPr>
                      <p:nvPr/>
                    </p:nvPicPr>
                    <p:blipFill>
                      <a:blip r:embed="rId10"/>
                      <a:srcRect/>
                      <a:stretch>
                        <a:fillRect/>
                      </a:stretch>
                    </p:blipFill>
                    <p:spPr bwMode="auto">
                      <a:xfrm>
                        <a:off x="5450967" y="2904427"/>
                        <a:ext cx="329088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
        <p:nvSpPr>
          <p:cNvPr id="4" name="Slide Number Placeholder 3"/>
          <p:cNvSpPr>
            <a:spLocks noGrp="1"/>
          </p:cNvSpPr>
          <p:nvPr>
            <p:ph type="sldNum" sz="quarter" idx="12"/>
          </p:nvPr>
        </p:nvSpPr>
        <p:spPr/>
        <p:txBody>
          <a:bodyPr/>
          <a:lstStyle/>
          <a:p>
            <a:fld id="{F1D4FDB6-4916-43D1-8E94-03CA72CA546B}" type="slidenum">
              <a:rPr lang="zh-TW" altLang="en-US" smtClean="0"/>
              <a:t>37</a:t>
            </a:fld>
            <a:endParaRPr lang="zh-TW" altLang="en-US"/>
          </a:p>
        </p:txBody>
      </p:sp>
    </p:spTree>
    <p:extLst>
      <p:ext uri="{BB962C8B-B14F-4D97-AF65-F5344CB8AC3E}">
        <p14:creationId xmlns:p14="http://schemas.microsoft.com/office/powerpoint/2010/main" val="2384723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altLang="zh-TW" dirty="0" smtClean="0"/>
              <a:t>Shortest Path Problem</a:t>
            </a:r>
            <a:endParaRPr lang="zh-TW" altLang="en-US" dirty="0"/>
          </a:p>
        </p:txBody>
      </p:sp>
      <p:sp>
        <p:nvSpPr>
          <p:cNvPr id="20" name="TextBox 19"/>
          <p:cNvSpPr txBox="1"/>
          <p:nvPr/>
        </p:nvSpPr>
        <p:spPr>
          <a:xfrm>
            <a:off x="463548" y="5579977"/>
            <a:ext cx="8081508" cy="523220"/>
          </a:xfrm>
          <a:prstGeom prst="rect">
            <a:avLst/>
          </a:prstGeom>
          <a:noFill/>
        </p:spPr>
        <p:txBody>
          <a:bodyPr wrap="none" rtlCol="0">
            <a:spAutoFit/>
          </a:bodyPr>
          <a:lstStyle/>
          <a:p>
            <a:pPr algn="ctr"/>
            <a:r>
              <a:rPr lang="en-US" altLang="zh-TW" sz="2800" dirty="0" smtClean="0">
                <a:solidFill>
                  <a:srgbClr val="FF0000"/>
                </a:solidFill>
                <a:latin typeface="Calibri" panose="020F0502020204030204" pitchFamily="34" charset="0"/>
              </a:rPr>
              <a:t>Goal: To find the shortest path from </a:t>
            </a:r>
            <a:r>
              <a:rPr lang="en-US" altLang="zh-TW" sz="2800" b="1" dirty="0" smtClean="0">
                <a:solidFill>
                  <a:srgbClr val="FF0000"/>
                </a:solidFill>
                <a:latin typeface="Calibri" panose="020F0502020204030204" pitchFamily="34" charset="0"/>
              </a:rPr>
              <a:t>Node 1</a:t>
            </a:r>
            <a:r>
              <a:rPr lang="en-US" altLang="zh-TW" sz="2800" dirty="0" smtClean="0">
                <a:solidFill>
                  <a:srgbClr val="FF0000"/>
                </a:solidFill>
                <a:latin typeface="Calibri" panose="020F0502020204030204" pitchFamily="34" charset="0"/>
              </a:rPr>
              <a:t> to </a:t>
            </a:r>
            <a:r>
              <a:rPr lang="en-US" altLang="zh-TW" sz="2800" b="1" dirty="0" smtClean="0">
                <a:solidFill>
                  <a:srgbClr val="FF0000"/>
                </a:solidFill>
                <a:latin typeface="Calibri" panose="020F0502020204030204" pitchFamily="34" charset="0"/>
              </a:rPr>
              <a:t>Node 8</a:t>
            </a:r>
            <a:endParaRPr lang="zh-TW" altLang="en-US" sz="2800" b="1" dirty="0">
              <a:solidFill>
                <a:srgbClr val="FF0000"/>
              </a:solidFill>
              <a:latin typeface="Calibri" panose="020F0502020204030204" pitchFamily="34" charset="0"/>
            </a:endParaRPr>
          </a:p>
        </p:txBody>
      </p:sp>
      <p:grpSp>
        <p:nvGrpSpPr>
          <p:cNvPr id="49" name="Group 48"/>
          <p:cNvGrpSpPr/>
          <p:nvPr/>
        </p:nvGrpSpPr>
        <p:grpSpPr>
          <a:xfrm>
            <a:off x="1693553" y="1230192"/>
            <a:ext cx="5802623" cy="3605946"/>
            <a:chOff x="1693553" y="1230192"/>
            <a:chExt cx="5802623" cy="3605946"/>
          </a:xfrm>
        </p:grpSpPr>
        <p:sp>
          <p:nvSpPr>
            <p:cNvPr id="62" name="Oval 61"/>
            <p:cNvSpPr/>
            <p:nvPr/>
          </p:nvSpPr>
          <p:spPr>
            <a:xfrm>
              <a:off x="20193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1</a:t>
              </a:r>
              <a:endParaRPr lang="en-US" altLang="zh-TW" sz="2800" dirty="0" smtClean="0">
                <a:solidFill>
                  <a:schemeClr val="tx1"/>
                </a:solidFill>
              </a:endParaRPr>
            </a:p>
          </p:txBody>
        </p:sp>
        <p:sp>
          <p:nvSpPr>
            <p:cNvPr id="68" name="Oval 67"/>
            <p:cNvSpPr/>
            <p:nvPr/>
          </p:nvSpPr>
          <p:spPr>
            <a:xfrm>
              <a:off x="3390900" y="12301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rPr>
                <a:t>2</a:t>
              </a:r>
            </a:p>
          </p:txBody>
        </p:sp>
        <p:sp>
          <p:nvSpPr>
            <p:cNvPr id="71" name="Oval 70"/>
            <p:cNvSpPr/>
            <p:nvPr/>
          </p:nvSpPr>
          <p:spPr>
            <a:xfrm>
              <a:off x="3390900" y="2449392"/>
              <a:ext cx="594360" cy="594360"/>
            </a:xfrm>
            <a:prstGeom prst="ellipse">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rPr>
                <a:t>3</a:t>
              </a:r>
            </a:p>
          </p:txBody>
        </p:sp>
        <p:sp>
          <p:nvSpPr>
            <p:cNvPr id="90" name="Oval 89"/>
            <p:cNvSpPr/>
            <p:nvPr/>
          </p:nvSpPr>
          <p:spPr>
            <a:xfrm>
              <a:off x="5143500" y="12301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smtClean="0">
                  <a:solidFill>
                    <a:schemeClr val="tx1"/>
                  </a:solidFill>
                </a:rPr>
                <a:t>5</a:t>
              </a:r>
              <a:endParaRPr lang="en-US" altLang="zh-TW" sz="2800" dirty="0" smtClean="0">
                <a:solidFill>
                  <a:schemeClr val="tx1"/>
                </a:solidFill>
              </a:endParaRPr>
            </a:p>
          </p:txBody>
        </p:sp>
        <p:sp>
          <p:nvSpPr>
            <p:cNvPr id="91" name="Oval 90"/>
            <p:cNvSpPr/>
            <p:nvPr/>
          </p:nvSpPr>
          <p:spPr>
            <a:xfrm>
              <a:off x="3390900" y="36685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rPr>
                <a:t>4</a:t>
              </a:r>
            </a:p>
          </p:txBody>
        </p:sp>
        <p:sp>
          <p:nvSpPr>
            <p:cNvPr id="92" name="Oval 91"/>
            <p:cNvSpPr/>
            <p:nvPr/>
          </p:nvSpPr>
          <p:spPr>
            <a:xfrm>
              <a:off x="51435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rPr>
                <a:t>6</a:t>
              </a:r>
              <a:endParaRPr lang="en-US" altLang="zh-TW" sz="2800" dirty="0" smtClean="0">
                <a:solidFill>
                  <a:schemeClr val="tx1"/>
                </a:solidFill>
              </a:endParaRPr>
            </a:p>
          </p:txBody>
        </p:sp>
        <p:sp>
          <p:nvSpPr>
            <p:cNvPr id="93" name="Oval 92"/>
            <p:cNvSpPr/>
            <p:nvPr/>
          </p:nvSpPr>
          <p:spPr>
            <a:xfrm>
              <a:off x="5143500" y="36685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rPr>
                <a:t>7</a:t>
              </a:r>
            </a:p>
          </p:txBody>
        </p:sp>
        <p:sp>
          <p:nvSpPr>
            <p:cNvPr id="94" name="Oval 93"/>
            <p:cNvSpPr/>
            <p:nvPr/>
          </p:nvSpPr>
          <p:spPr>
            <a:xfrm>
              <a:off x="65151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rPr>
                <a:t>8</a:t>
              </a:r>
            </a:p>
          </p:txBody>
        </p:sp>
        <p:cxnSp>
          <p:nvCxnSpPr>
            <p:cNvPr id="95" name="Straight Arrow Connector 94"/>
            <p:cNvCxnSpPr>
              <a:stCxn id="62" idx="6"/>
              <a:endCxn id="71" idx="2"/>
            </p:cNvCxnSpPr>
            <p:nvPr/>
          </p:nvCxnSpPr>
          <p:spPr>
            <a:xfrm>
              <a:off x="2613660" y="2746572"/>
              <a:ext cx="777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2" idx="6"/>
              <a:endCxn id="68" idx="3"/>
            </p:cNvCxnSpPr>
            <p:nvPr/>
          </p:nvCxnSpPr>
          <p:spPr>
            <a:xfrm flipV="1">
              <a:off x="2613660" y="1737510"/>
              <a:ext cx="864282" cy="100906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2" idx="6"/>
              <a:endCxn id="91" idx="1"/>
            </p:cNvCxnSpPr>
            <p:nvPr/>
          </p:nvCxnSpPr>
          <p:spPr>
            <a:xfrm>
              <a:off x="2613660" y="2746572"/>
              <a:ext cx="864282" cy="100906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1" idx="6"/>
              <a:endCxn id="92" idx="2"/>
            </p:cNvCxnSpPr>
            <p:nvPr/>
          </p:nvCxnSpPr>
          <p:spPr>
            <a:xfrm>
              <a:off x="3985260" y="27465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71" idx="6"/>
              <a:endCxn id="90" idx="2"/>
            </p:cNvCxnSpPr>
            <p:nvPr/>
          </p:nvCxnSpPr>
          <p:spPr>
            <a:xfrm flipV="1">
              <a:off x="3985260" y="15273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1" idx="6"/>
              <a:endCxn id="93" idx="2"/>
            </p:cNvCxnSpPr>
            <p:nvPr/>
          </p:nvCxnSpPr>
          <p:spPr>
            <a:xfrm>
              <a:off x="3985260" y="27465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2" idx="6"/>
              <a:endCxn id="94" idx="2"/>
            </p:cNvCxnSpPr>
            <p:nvPr/>
          </p:nvCxnSpPr>
          <p:spPr>
            <a:xfrm>
              <a:off x="5737860" y="2746572"/>
              <a:ext cx="777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8" idx="6"/>
              <a:endCxn id="90" idx="2"/>
            </p:cNvCxnSpPr>
            <p:nvPr/>
          </p:nvCxnSpPr>
          <p:spPr>
            <a:xfrm>
              <a:off x="3985260" y="15273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8" idx="6"/>
              <a:endCxn id="92" idx="2"/>
            </p:cNvCxnSpPr>
            <p:nvPr/>
          </p:nvCxnSpPr>
          <p:spPr>
            <a:xfrm>
              <a:off x="3985260" y="15273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91" idx="6"/>
              <a:endCxn id="92" idx="2"/>
            </p:cNvCxnSpPr>
            <p:nvPr/>
          </p:nvCxnSpPr>
          <p:spPr>
            <a:xfrm flipV="1">
              <a:off x="3985260" y="27465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1" idx="6"/>
              <a:endCxn id="93" idx="2"/>
            </p:cNvCxnSpPr>
            <p:nvPr/>
          </p:nvCxnSpPr>
          <p:spPr>
            <a:xfrm>
              <a:off x="3985260" y="39657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1" idx="6"/>
              <a:endCxn id="90" idx="2"/>
            </p:cNvCxnSpPr>
            <p:nvPr/>
          </p:nvCxnSpPr>
          <p:spPr>
            <a:xfrm flipV="1">
              <a:off x="3985260" y="1527372"/>
              <a:ext cx="1158240" cy="24384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8" idx="6"/>
              <a:endCxn id="93" idx="2"/>
            </p:cNvCxnSpPr>
            <p:nvPr/>
          </p:nvCxnSpPr>
          <p:spPr>
            <a:xfrm>
              <a:off x="3985260" y="1527372"/>
              <a:ext cx="1158240" cy="24384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0" idx="6"/>
              <a:endCxn id="94" idx="2"/>
            </p:cNvCxnSpPr>
            <p:nvPr/>
          </p:nvCxnSpPr>
          <p:spPr>
            <a:xfrm>
              <a:off x="5737860" y="1527372"/>
              <a:ext cx="777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93" idx="6"/>
              <a:endCxn id="94" idx="2"/>
            </p:cNvCxnSpPr>
            <p:nvPr/>
          </p:nvCxnSpPr>
          <p:spPr>
            <a:xfrm flipV="1">
              <a:off x="5737860" y="2746572"/>
              <a:ext cx="777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693553" y="4374473"/>
              <a:ext cx="1245854" cy="461665"/>
            </a:xfrm>
            <a:prstGeom prst="rect">
              <a:avLst/>
            </a:prstGeom>
            <a:noFill/>
          </p:spPr>
          <p:txBody>
            <a:bodyPr wrap="none" rtlCol="0">
              <a:spAutoFit/>
            </a:bodyPr>
            <a:lstStyle/>
            <a:p>
              <a:pPr algn="ctr"/>
              <a:r>
                <a:rPr lang="en-US" altLang="zh-TW" dirty="0" smtClean="0"/>
                <a:t>Stage 0</a:t>
              </a:r>
              <a:endParaRPr lang="zh-TW" altLang="en-US" dirty="0"/>
            </a:p>
          </p:txBody>
        </p:sp>
        <p:sp>
          <p:nvSpPr>
            <p:cNvPr id="115" name="TextBox 114"/>
            <p:cNvSpPr txBox="1"/>
            <p:nvPr/>
          </p:nvSpPr>
          <p:spPr>
            <a:xfrm>
              <a:off x="3212476" y="4374473"/>
              <a:ext cx="1245854" cy="461665"/>
            </a:xfrm>
            <a:prstGeom prst="rect">
              <a:avLst/>
            </a:prstGeom>
            <a:noFill/>
          </p:spPr>
          <p:txBody>
            <a:bodyPr wrap="none" rtlCol="0">
              <a:spAutoFit/>
            </a:bodyPr>
            <a:lstStyle/>
            <a:p>
              <a:pPr algn="ctr"/>
              <a:r>
                <a:rPr lang="en-US" altLang="zh-TW" dirty="0" smtClean="0"/>
                <a:t>Stage 1</a:t>
              </a:r>
              <a:endParaRPr lang="zh-TW" altLang="en-US" dirty="0"/>
            </a:p>
          </p:txBody>
        </p:sp>
        <p:sp>
          <p:nvSpPr>
            <p:cNvPr id="116" name="TextBox 115"/>
            <p:cNvSpPr txBox="1"/>
            <p:nvPr/>
          </p:nvSpPr>
          <p:spPr>
            <a:xfrm>
              <a:off x="4731399" y="4374473"/>
              <a:ext cx="1245854" cy="461665"/>
            </a:xfrm>
            <a:prstGeom prst="rect">
              <a:avLst/>
            </a:prstGeom>
            <a:noFill/>
          </p:spPr>
          <p:txBody>
            <a:bodyPr wrap="none" rtlCol="0">
              <a:spAutoFit/>
            </a:bodyPr>
            <a:lstStyle/>
            <a:p>
              <a:pPr algn="ctr"/>
              <a:r>
                <a:rPr lang="en-US" altLang="zh-TW" dirty="0" smtClean="0"/>
                <a:t>Stage 2</a:t>
              </a:r>
              <a:endParaRPr lang="zh-TW" altLang="en-US" dirty="0"/>
            </a:p>
          </p:txBody>
        </p:sp>
        <p:sp>
          <p:nvSpPr>
            <p:cNvPr id="117" name="TextBox 116"/>
            <p:cNvSpPr txBox="1"/>
            <p:nvPr/>
          </p:nvSpPr>
          <p:spPr>
            <a:xfrm>
              <a:off x="6250322" y="4374473"/>
              <a:ext cx="1245854" cy="461665"/>
            </a:xfrm>
            <a:prstGeom prst="rect">
              <a:avLst/>
            </a:prstGeom>
            <a:noFill/>
          </p:spPr>
          <p:txBody>
            <a:bodyPr wrap="none" rtlCol="0">
              <a:spAutoFit/>
            </a:bodyPr>
            <a:lstStyle/>
            <a:p>
              <a:pPr algn="ctr"/>
              <a:r>
                <a:rPr lang="en-US" altLang="zh-TW" dirty="0" smtClean="0"/>
                <a:t>Stage 3</a:t>
              </a:r>
              <a:endParaRPr lang="zh-TW" altLang="en-US" dirty="0"/>
            </a:p>
          </p:txBody>
        </p:sp>
        <p:sp>
          <p:nvSpPr>
            <p:cNvPr id="118" name="TextBox 117"/>
            <p:cNvSpPr txBox="1"/>
            <p:nvPr/>
          </p:nvSpPr>
          <p:spPr>
            <a:xfrm>
              <a:off x="2822328" y="2077917"/>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2</a:t>
              </a:r>
              <a:endParaRPr lang="zh-TW" altLang="en-US" dirty="0">
                <a:solidFill>
                  <a:srgbClr val="FF0000"/>
                </a:solidFill>
                <a:latin typeface="Calibri" panose="020F0502020204030204" pitchFamily="34" charset="0"/>
              </a:endParaRPr>
            </a:p>
          </p:txBody>
        </p:sp>
        <p:sp>
          <p:nvSpPr>
            <p:cNvPr id="119" name="TextBox 118"/>
            <p:cNvSpPr txBox="1"/>
            <p:nvPr/>
          </p:nvSpPr>
          <p:spPr>
            <a:xfrm>
              <a:off x="2832549" y="2543689"/>
              <a:ext cx="340158" cy="461665"/>
            </a:xfrm>
            <a:prstGeom prst="rect">
              <a:avLst/>
            </a:prstGeom>
            <a:noFill/>
          </p:spPr>
          <p:txBody>
            <a:bodyPr wrap="none" rtlCol="0">
              <a:spAutoFit/>
            </a:bodyPr>
            <a:lstStyle/>
            <a:p>
              <a:pPr algn="ctr"/>
              <a:r>
                <a:rPr lang="en-US" altLang="zh-TW" dirty="0">
                  <a:solidFill>
                    <a:srgbClr val="FF0000"/>
                  </a:solidFill>
                  <a:latin typeface="Calibri" panose="020F0502020204030204" pitchFamily="34" charset="0"/>
                </a:rPr>
                <a:t>3</a:t>
              </a:r>
              <a:endParaRPr lang="zh-TW" altLang="en-US" dirty="0">
                <a:solidFill>
                  <a:srgbClr val="FF0000"/>
                </a:solidFill>
                <a:latin typeface="Calibri" panose="020F0502020204030204" pitchFamily="34" charset="0"/>
              </a:endParaRPr>
            </a:p>
          </p:txBody>
        </p:sp>
        <p:sp>
          <p:nvSpPr>
            <p:cNvPr id="120" name="TextBox 119"/>
            <p:cNvSpPr txBox="1"/>
            <p:nvPr/>
          </p:nvSpPr>
          <p:spPr>
            <a:xfrm>
              <a:off x="2822328" y="2992317"/>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4</a:t>
              </a:r>
              <a:endParaRPr lang="zh-TW" altLang="en-US" dirty="0">
                <a:solidFill>
                  <a:srgbClr val="FF0000"/>
                </a:solidFill>
                <a:latin typeface="Calibri" panose="020F0502020204030204" pitchFamily="34" charset="0"/>
              </a:endParaRPr>
            </a:p>
          </p:txBody>
        </p:sp>
        <p:sp>
          <p:nvSpPr>
            <p:cNvPr id="121" name="TextBox 120"/>
            <p:cNvSpPr txBox="1"/>
            <p:nvPr/>
          </p:nvSpPr>
          <p:spPr>
            <a:xfrm>
              <a:off x="4194624" y="1309249"/>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5</a:t>
              </a:r>
              <a:endParaRPr lang="zh-TW" altLang="en-US" dirty="0">
                <a:solidFill>
                  <a:srgbClr val="FF0000"/>
                </a:solidFill>
                <a:latin typeface="Calibri" panose="020F0502020204030204" pitchFamily="34" charset="0"/>
              </a:endParaRPr>
            </a:p>
          </p:txBody>
        </p:sp>
        <p:sp>
          <p:nvSpPr>
            <p:cNvPr id="122" name="TextBox 121"/>
            <p:cNvSpPr txBox="1"/>
            <p:nvPr/>
          </p:nvSpPr>
          <p:spPr>
            <a:xfrm>
              <a:off x="4164144" y="1644529"/>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4</a:t>
              </a:r>
              <a:endParaRPr lang="zh-TW" altLang="en-US" dirty="0">
                <a:solidFill>
                  <a:srgbClr val="FF0000"/>
                </a:solidFill>
                <a:latin typeface="Calibri" panose="020F0502020204030204" pitchFamily="34" charset="0"/>
              </a:endParaRPr>
            </a:p>
          </p:txBody>
        </p:sp>
        <p:sp>
          <p:nvSpPr>
            <p:cNvPr id="123" name="TextBox 122"/>
            <p:cNvSpPr txBox="1"/>
            <p:nvPr/>
          </p:nvSpPr>
          <p:spPr>
            <a:xfrm>
              <a:off x="4039203" y="1857889"/>
              <a:ext cx="340158" cy="461665"/>
            </a:xfrm>
            <a:prstGeom prst="rect">
              <a:avLst/>
            </a:prstGeom>
            <a:noFill/>
          </p:spPr>
          <p:txBody>
            <a:bodyPr wrap="none" rtlCol="0">
              <a:spAutoFit/>
            </a:bodyPr>
            <a:lstStyle/>
            <a:p>
              <a:pPr algn="ctr"/>
              <a:r>
                <a:rPr lang="en-US" altLang="zh-TW" dirty="0">
                  <a:solidFill>
                    <a:srgbClr val="FF0000"/>
                  </a:solidFill>
                  <a:latin typeface="Calibri" panose="020F0502020204030204" pitchFamily="34" charset="0"/>
                </a:rPr>
                <a:t>6</a:t>
              </a:r>
              <a:endParaRPr lang="zh-TW" altLang="en-US" dirty="0">
                <a:solidFill>
                  <a:srgbClr val="FF0000"/>
                </a:solidFill>
                <a:latin typeface="Calibri" panose="020F0502020204030204" pitchFamily="34" charset="0"/>
              </a:endParaRPr>
            </a:p>
          </p:txBody>
        </p:sp>
        <p:sp>
          <p:nvSpPr>
            <p:cNvPr id="124" name="TextBox 123"/>
            <p:cNvSpPr txBox="1"/>
            <p:nvPr/>
          </p:nvSpPr>
          <p:spPr>
            <a:xfrm>
              <a:off x="4010542" y="2300001"/>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1</a:t>
              </a:r>
              <a:endParaRPr lang="zh-TW" altLang="en-US" dirty="0">
                <a:solidFill>
                  <a:srgbClr val="FF0000"/>
                </a:solidFill>
                <a:latin typeface="Calibri" panose="020F0502020204030204" pitchFamily="34" charset="0"/>
              </a:endParaRPr>
            </a:p>
          </p:txBody>
        </p:sp>
        <p:sp>
          <p:nvSpPr>
            <p:cNvPr id="125" name="TextBox 124"/>
            <p:cNvSpPr txBox="1"/>
            <p:nvPr/>
          </p:nvSpPr>
          <p:spPr>
            <a:xfrm>
              <a:off x="4102586" y="2561037"/>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2</a:t>
              </a:r>
              <a:endParaRPr lang="zh-TW" altLang="en-US" dirty="0">
                <a:solidFill>
                  <a:srgbClr val="FF0000"/>
                </a:solidFill>
                <a:latin typeface="Calibri" panose="020F0502020204030204" pitchFamily="34" charset="0"/>
              </a:endParaRPr>
            </a:p>
          </p:txBody>
        </p:sp>
        <p:sp>
          <p:nvSpPr>
            <p:cNvPr id="126" name="TextBox 125"/>
            <p:cNvSpPr txBox="1"/>
            <p:nvPr/>
          </p:nvSpPr>
          <p:spPr>
            <a:xfrm>
              <a:off x="4010542" y="2803971"/>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3</a:t>
              </a:r>
              <a:endParaRPr lang="zh-TW" altLang="en-US" dirty="0">
                <a:solidFill>
                  <a:srgbClr val="FF0000"/>
                </a:solidFill>
                <a:latin typeface="Calibri" panose="020F0502020204030204" pitchFamily="34" charset="0"/>
              </a:endParaRPr>
            </a:p>
          </p:txBody>
        </p:sp>
        <p:sp>
          <p:nvSpPr>
            <p:cNvPr id="127" name="TextBox 126"/>
            <p:cNvSpPr txBox="1"/>
            <p:nvPr/>
          </p:nvSpPr>
          <p:spPr>
            <a:xfrm>
              <a:off x="4030150" y="3272345"/>
              <a:ext cx="340158" cy="461665"/>
            </a:xfrm>
            <a:prstGeom prst="rect">
              <a:avLst/>
            </a:prstGeom>
            <a:noFill/>
          </p:spPr>
          <p:txBody>
            <a:bodyPr wrap="none" rtlCol="0">
              <a:spAutoFit/>
            </a:bodyPr>
            <a:lstStyle/>
            <a:p>
              <a:pPr algn="ctr"/>
              <a:r>
                <a:rPr lang="en-US" altLang="zh-TW" dirty="0">
                  <a:solidFill>
                    <a:srgbClr val="FF0000"/>
                  </a:solidFill>
                  <a:latin typeface="Calibri" panose="020F0502020204030204" pitchFamily="34" charset="0"/>
                </a:rPr>
                <a:t>2</a:t>
              </a:r>
              <a:endParaRPr lang="zh-TW" altLang="en-US" dirty="0">
                <a:solidFill>
                  <a:srgbClr val="FF0000"/>
                </a:solidFill>
                <a:latin typeface="Calibri" panose="020F0502020204030204" pitchFamily="34" charset="0"/>
              </a:endParaRPr>
            </a:p>
          </p:txBody>
        </p:sp>
        <p:sp>
          <p:nvSpPr>
            <p:cNvPr id="128" name="TextBox 127"/>
            <p:cNvSpPr txBox="1"/>
            <p:nvPr/>
          </p:nvSpPr>
          <p:spPr>
            <a:xfrm>
              <a:off x="4135477" y="3498980"/>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4</a:t>
              </a:r>
              <a:endParaRPr lang="zh-TW" altLang="en-US" dirty="0">
                <a:solidFill>
                  <a:srgbClr val="FF0000"/>
                </a:solidFill>
                <a:latin typeface="Calibri" panose="020F0502020204030204" pitchFamily="34" charset="0"/>
              </a:endParaRPr>
            </a:p>
          </p:txBody>
        </p:sp>
        <p:sp>
          <p:nvSpPr>
            <p:cNvPr id="129" name="TextBox 128"/>
            <p:cNvSpPr txBox="1"/>
            <p:nvPr/>
          </p:nvSpPr>
          <p:spPr>
            <a:xfrm>
              <a:off x="4131247" y="3775719"/>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1</a:t>
              </a:r>
              <a:endParaRPr lang="zh-TW" altLang="en-US" dirty="0">
                <a:solidFill>
                  <a:srgbClr val="FF0000"/>
                </a:solidFill>
                <a:latin typeface="Calibri" panose="020F0502020204030204" pitchFamily="34" charset="0"/>
              </a:endParaRPr>
            </a:p>
          </p:txBody>
        </p:sp>
        <p:sp>
          <p:nvSpPr>
            <p:cNvPr id="130" name="TextBox 129"/>
            <p:cNvSpPr txBox="1"/>
            <p:nvPr/>
          </p:nvSpPr>
          <p:spPr>
            <a:xfrm>
              <a:off x="5911294" y="1863206"/>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5</a:t>
              </a:r>
              <a:endParaRPr lang="zh-TW" altLang="en-US" dirty="0">
                <a:solidFill>
                  <a:srgbClr val="FF0000"/>
                </a:solidFill>
                <a:latin typeface="Calibri" panose="020F0502020204030204" pitchFamily="34" charset="0"/>
              </a:endParaRPr>
            </a:p>
          </p:txBody>
        </p:sp>
        <p:sp>
          <p:nvSpPr>
            <p:cNvPr id="131" name="TextBox 130"/>
            <p:cNvSpPr txBox="1"/>
            <p:nvPr/>
          </p:nvSpPr>
          <p:spPr>
            <a:xfrm>
              <a:off x="5873575" y="2562551"/>
              <a:ext cx="340158" cy="461665"/>
            </a:xfrm>
            <a:prstGeom prst="rect">
              <a:avLst/>
            </a:prstGeom>
            <a:noFill/>
          </p:spPr>
          <p:txBody>
            <a:bodyPr wrap="none" rtlCol="0">
              <a:spAutoFit/>
            </a:bodyPr>
            <a:lstStyle/>
            <a:p>
              <a:pPr algn="ctr"/>
              <a:r>
                <a:rPr lang="en-US" altLang="zh-TW" dirty="0" smtClean="0">
                  <a:solidFill>
                    <a:srgbClr val="FF0000"/>
                  </a:solidFill>
                  <a:latin typeface="Calibri" panose="020F0502020204030204" pitchFamily="34" charset="0"/>
                </a:rPr>
                <a:t>3</a:t>
              </a:r>
              <a:endParaRPr lang="zh-TW" altLang="en-US" dirty="0">
                <a:solidFill>
                  <a:srgbClr val="FF0000"/>
                </a:solidFill>
                <a:latin typeface="Calibri" panose="020F0502020204030204" pitchFamily="34" charset="0"/>
              </a:endParaRPr>
            </a:p>
          </p:txBody>
        </p:sp>
        <p:sp>
          <p:nvSpPr>
            <p:cNvPr id="132" name="TextBox 131"/>
            <p:cNvSpPr txBox="1"/>
            <p:nvPr/>
          </p:nvSpPr>
          <p:spPr>
            <a:xfrm>
              <a:off x="5935812" y="3206519"/>
              <a:ext cx="327334" cy="400110"/>
            </a:xfrm>
            <a:prstGeom prst="rect">
              <a:avLst/>
            </a:prstGeom>
            <a:noFill/>
          </p:spPr>
          <p:txBody>
            <a:bodyPr wrap="none" rtlCol="0">
              <a:spAutoFit/>
            </a:bodyPr>
            <a:lstStyle/>
            <a:p>
              <a:pPr algn="ctr"/>
              <a:r>
                <a:rPr lang="en-US" altLang="zh-TW" sz="2000" dirty="0" smtClean="0">
                  <a:solidFill>
                    <a:srgbClr val="FF0000"/>
                  </a:solidFill>
                </a:rPr>
                <a:t>4</a:t>
              </a:r>
              <a:endParaRPr lang="zh-TW" altLang="en-US" sz="2000" dirty="0">
                <a:solidFill>
                  <a:srgbClr val="FF0000"/>
                </a:solidFill>
              </a:endParaRPr>
            </a:p>
          </p:txBody>
        </p:sp>
      </p:grpSp>
      <p:sp>
        <p:nvSpPr>
          <p:cNvPr id="2" name="Slide Number Placeholder 1"/>
          <p:cNvSpPr>
            <a:spLocks noGrp="1"/>
          </p:cNvSpPr>
          <p:nvPr>
            <p:ph type="sldNum" sz="quarter" idx="12"/>
          </p:nvPr>
        </p:nvSpPr>
        <p:spPr/>
        <p:txBody>
          <a:bodyPr/>
          <a:lstStyle/>
          <a:p>
            <a:fld id="{F1D4FDB6-4916-43D1-8E94-03CA72CA546B}" type="slidenum">
              <a:rPr lang="zh-TW" altLang="en-US" smtClean="0"/>
              <a:t>4</a:t>
            </a:fld>
            <a:endParaRPr lang="zh-TW" altLang="en-US"/>
          </a:p>
        </p:txBody>
      </p:sp>
      <p:sp>
        <p:nvSpPr>
          <p:cNvPr id="3" name="Footer Placeholder 2"/>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35917147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TW" dirty="0"/>
              <a:t>Shortest Path Problem</a:t>
            </a:r>
            <a:endParaRPr lang="zh-TW" altLang="en-US" dirty="0"/>
          </a:p>
        </p:txBody>
      </p:sp>
      <p:grpSp>
        <p:nvGrpSpPr>
          <p:cNvPr id="47" name="Group 46"/>
          <p:cNvGrpSpPr/>
          <p:nvPr/>
        </p:nvGrpSpPr>
        <p:grpSpPr>
          <a:xfrm>
            <a:off x="1769269" y="1001592"/>
            <a:ext cx="5605463" cy="3496965"/>
            <a:chOff x="1769269" y="1230192"/>
            <a:chExt cx="5605463" cy="3496965"/>
          </a:xfrm>
        </p:grpSpPr>
        <p:sp>
          <p:nvSpPr>
            <p:cNvPr id="4" name="Oval 3"/>
            <p:cNvSpPr/>
            <p:nvPr/>
          </p:nvSpPr>
          <p:spPr>
            <a:xfrm>
              <a:off x="20193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Calibri" panose="020F0502020204030204" pitchFamily="34" charset="0"/>
                </a:rPr>
                <a:t>1</a:t>
              </a:r>
              <a:endParaRPr lang="en-US" altLang="zh-TW" sz="2800" dirty="0" smtClean="0">
                <a:solidFill>
                  <a:schemeClr val="tx1"/>
                </a:solidFill>
                <a:latin typeface="Calibri" panose="020F0502020204030204" pitchFamily="34" charset="0"/>
              </a:endParaRPr>
            </a:p>
          </p:txBody>
        </p:sp>
        <p:sp>
          <p:nvSpPr>
            <p:cNvPr id="5" name="Oval 4"/>
            <p:cNvSpPr/>
            <p:nvPr/>
          </p:nvSpPr>
          <p:spPr>
            <a:xfrm>
              <a:off x="3390900" y="12301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latin typeface="Calibri" panose="020F0502020204030204" pitchFamily="34" charset="0"/>
                </a:rPr>
                <a:t>2</a:t>
              </a:r>
            </a:p>
          </p:txBody>
        </p:sp>
        <p:sp>
          <p:nvSpPr>
            <p:cNvPr id="6" name="Oval 5"/>
            <p:cNvSpPr/>
            <p:nvPr/>
          </p:nvSpPr>
          <p:spPr>
            <a:xfrm>
              <a:off x="3390900" y="2449392"/>
              <a:ext cx="594360" cy="594360"/>
            </a:xfrm>
            <a:prstGeom prst="ellipse">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latin typeface="Calibri" panose="020F0502020204030204" pitchFamily="34" charset="0"/>
                </a:rPr>
                <a:t>3</a:t>
              </a:r>
            </a:p>
          </p:txBody>
        </p:sp>
        <p:sp>
          <p:nvSpPr>
            <p:cNvPr id="7" name="Oval 6"/>
            <p:cNvSpPr/>
            <p:nvPr/>
          </p:nvSpPr>
          <p:spPr>
            <a:xfrm>
              <a:off x="5143500" y="12301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smtClean="0">
                  <a:solidFill>
                    <a:schemeClr val="tx1"/>
                  </a:solidFill>
                  <a:latin typeface="Calibri" panose="020F0502020204030204" pitchFamily="34" charset="0"/>
                </a:rPr>
                <a:t>5</a:t>
              </a:r>
              <a:endParaRPr lang="en-US" altLang="zh-TW" sz="2800" dirty="0" smtClean="0">
                <a:solidFill>
                  <a:schemeClr val="tx1"/>
                </a:solidFill>
                <a:latin typeface="Calibri" panose="020F0502020204030204" pitchFamily="34" charset="0"/>
              </a:endParaRPr>
            </a:p>
          </p:txBody>
        </p:sp>
        <p:sp>
          <p:nvSpPr>
            <p:cNvPr id="8" name="Oval 7"/>
            <p:cNvSpPr/>
            <p:nvPr/>
          </p:nvSpPr>
          <p:spPr>
            <a:xfrm>
              <a:off x="3390900" y="36685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latin typeface="Calibri" panose="020F0502020204030204" pitchFamily="34" charset="0"/>
                </a:rPr>
                <a:t>4</a:t>
              </a:r>
            </a:p>
          </p:txBody>
        </p:sp>
        <p:sp>
          <p:nvSpPr>
            <p:cNvPr id="9" name="Oval 8"/>
            <p:cNvSpPr/>
            <p:nvPr/>
          </p:nvSpPr>
          <p:spPr>
            <a:xfrm>
              <a:off x="51435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Calibri" panose="020F0502020204030204" pitchFamily="34" charset="0"/>
                </a:rPr>
                <a:t>6</a:t>
              </a:r>
              <a:endParaRPr lang="en-US" altLang="zh-TW" sz="2800" dirty="0" smtClean="0">
                <a:solidFill>
                  <a:schemeClr val="tx1"/>
                </a:solidFill>
                <a:latin typeface="Calibri" panose="020F0502020204030204" pitchFamily="34" charset="0"/>
              </a:endParaRPr>
            </a:p>
          </p:txBody>
        </p:sp>
        <p:sp>
          <p:nvSpPr>
            <p:cNvPr id="10" name="Oval 9"/>
            <p:cNvSpPr/>
            <p:nvPr/>
          </p:nvSpPr>
          <p:spPr>
            <a:xfrm>
              <a:off x="5143500" y="36685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latin typeface="Calibri" panose="020F0502020204030204" pitchFamily="34" charset="0"/>
                </a:rPr>
                <a:t>7</a:t>
              </a:r>
            </a:p>
          </p:txBody>
        </p:sp>
        <p:sp>
          <p:nvSpPr>
            <p:cNvPr id="11" name="Oval 10"/>
            <p:cNvSpPr/>
            <p:nvPr/>
          </p:nvSpPr>
          <p:spPr>
            <a:xfrm>
              <a:off x="6515100" y="2449392"/>
              <a:ext cx="594360" cy="594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tx1"/>
                  </a:solidFill>
                  <a:latin typeface="Calibri" panose="020F0502020204030204" pitchFamily="34" charset="0"/>
                </a:rPr>
                <a:t>8</a:t>
              </a:r>
            </a:p>
          </p:txBody>
        </p:sp>
        <p:cxnSp>
          <p:nvCxnSpPr>
            <p:cNvPr id="12" name="Straight Arrow Connector 11"/>
            <p:cNvCxnSpPr>
              <a:stCxn id="4" idx="6"/>
              <a:endCxn id="6" idx="2"/>
            </p:cNvCxnSpPr>
            <p:nvPr/>
          </p:nvCxnSpPr>
          <p:spPr>
            <a:xfrm>
              <a:off x="2613660" y="2746572"/>
              <a:ext cx="777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6"/>
              <a:endCxn id="5" idx="3"/>
            </p:cNvCxnSpPr>
            <p:nvPr/>
          </p:nvCxnSpPr>
          <p:spPr>
            <a:xfrm flipV="1">
              <a:off x="2613660" y="1737510"/>
              <a:ext cx="864282" cy="100906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6"/>
              <a:endCxn id="8" idx="1"/>
            </p:cNvCxnSpPr>
            <p:nvPr/>
          </p:nvCxnSpPr>
          <p:spPr>
            <a:xfrm>
              <a:off x="2613660" y="2746572"/>
              <a:ext cx="864282" cy="100906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3985260" y="27465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7" idx="2"/>
            </p:cNvCxnSpPr>
            <p:nvPr/>
          </p:nvCxnSpPr>
          <p:spPr>
            <a:xfrm flipV="1">
              <a:off x="3985260" y="15273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6"/>
              <a:endCxn id="10" idx="2"/>
            </p:cNvCxnSpPr>
            <p:nvPr/>
          </p:nvCxnSpPr>
          <p:spPr>
            <a:xfrm>
              <a:off x="3985260" y="27465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a:off x="5737860" y="2746572"/>
              <a:ext cx="777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6"/>
              <a:endCxn id="7" idx="2"/>
            </p:cNvCxnSpPr>
            <p:nvPr/>
          </p:nvCxnSpPr>
          <p:spPr>
            <a:xfrm>
              <a:off x="3985260" y="15273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6"/>
              <a:endCxn id="9" idx="2"/>
            </p:cNvCxnSpPr>
            <p:nvPr/>
          </p:nvCxnSpPr>
          <p:spPr>
            <a:xfrm>
              <a:off x="3985260" y="15273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9" idx="2"/>
            </p:cNvCxnSpPr>
            <p:nvPr/>
          </p:nvCxnSpPr>
          <p:spPr>
            <a:xfrm flipV="1">
              <a:off x="3985260" y="2746572"/>
              <a:ext cx="1158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0" idx="2"/>
            </p:cNvCxnSpPr>
            <p:nvPr/>
          </p:nvCxnSpPr>
          <p:spPr>
            <a:xfrm>
              <a:off x="3985260" y="3965772"/>
              <a:ext cx="1158240"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6"/>
              <a:endCxn id="7" idx="2"/>
            </p:cNvCxnSpPr>
            <p:nvPr/>
          </p:nvCxnSpPr>
          <p:spPr>
            <a:xfrm flipV="1">
              <a:off x="3985260" y="1527372"/>
              <a:ext cx="1158240" cy="24384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6"/>
              <a:endCxn id="10" idx="2"/>
            </p:cNvCxnSpPr>
            <p:nvPr/>
          </p:nvCxnSpPr>
          <p:spPr>
            <a:xfrm>
              <a:off x="3985260" y="1527372"/>
              <a:ext cx="1158240" cy="24384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a:endCxn id="11" idx="2"/>
            </p:cNvCxnSpPr>
            <p:nvPr/>
          </p:nvCxnSpPr>
          <p:spPr>
            <a:xfrm>
              <a:off x="5737860" y="1527372"/>
              <a:ext cx="777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a:endCxn id="11" idx="2"/>
            </p:cNvCxnSpPr>
            <p:nvPr/>
          </p:nvCxnSpPr>
          <p:spPr>
            <a:xfrm flipV="1">
              <a:off x="5737860" y="2746572"/>
              <a:ext cx="777240" cy="121920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769269" y="3135192"/>
              <a:ext cx="1109663" cy="461665"/>
            </a:xfrm>
            <a:prstGeom prst="rect">
              <a:avLst/>
            </a:prstGeom>
            <a:noFill/>
          </p:spPr>
          <p:txBody>
            <a:bodyPr wrap="none" rtlCol="0">
              <a:spAutoFit/>
            </a:bodyPr>
            <a:lstStyle/>
            <a:p>
              <a:pPr algn="ctr"/>
              <a:r>
                <a:rPr lang="en-US" altLang="zh-TW" b="1" dirty="0" smtClean="0">
                  <a:latin typeface="Calibri" panose="020F0502020204030204" pitchFamily="34" charset="0"/>
                </a:rPr>
                <a:t>Stage 0</a:t>
              </a:r>
              <a:endParaRPr lang="zh-TW" altLang="en-US" b="1" dirty="0">
                <a:latin typeface="Calibri" panose="020F0502020204030204" pitchFamily="34" charset="0"/>
              </a:endParaRPr>
            </a:p>
          </p:txBody>
        </p:sp>
        <p:sp>
          <p:nvSpPr>
            <p:cNvPr id="28" name="TextBox 27"/>
            <p:cNvSpPr txBox="1"/>
            <p:nvPr/>
          </p:nvSpPr>
          <p:spPr>
            <a:xfrm>
              <a:off x="3140869" y="4265492"/>
              <a:ext cx="1109663" cy="461665"/>
            </a:xfrm>
            <a:prstGeom prst="rect">
              <a:avLst/>
            </a:prstGeom>
            <a:noFill/>
          </p:spPr>
          <p:txBody>
            <a:bodyPr wrap="none" rtlCol="0">
              <a:spAutoFit/>
            </a:bodyPr>
            <a:lstStyle/>
            <a:p>
              <a:pPr algn="ctr"/>
              <a:r>
                <a:rPr lang="en-US" altLang="zh-TW" b="1" dirty="0" smtClean="0">
                  <a:latin typeface="Calibri" panose="020F0502020204030204" pitchFamily="34" charset="0"/>
                </a:rPr>
                <a:t>Stage 1</a:t>
              </a:r>
              <a:endParaRPr lang="zh-TW" altLang="en-US" b="1" dirty="0">
                <a:latin typeface="Calibri" panose="020F0502020204030204" pitchFamily="34" charset="0"/>
              </a:endParaRPr>
            </a:p>
          </p:txBody>
        </p:sp>
        <p:sp>
          <p:nvSpPr>
            <p:cNvPr id="29" name="TextBox 28"/>
            <p:cNvSpPr txBox="1"/>
            <p:nvPr/>
          </p:nvSpPr>
          <p:spPr>
            <a:xfrm>
              <a:off x="4893469" y="4265492"/>
              <a:ext cx="1109663" cy="461665"/>
            </a:xfrm>
            <a:prstGeom prst="rect">
              <a:avLst/>
            </a:prstGeom>
            <a:noFill/>
          </p:spPr>
          <p:txBody>
            <a:bodyPr wrap="none" rtlCol="0">
              <a:spAutoFit/>
            </a:bodyPr>
            <a:lstStyle/>
            <a:p>
              <a:pPr algn="ctr"/>
              <a:r>
                <a:rPr lang="en-US" altLang="zh-TW" b="1" dirty="0" smtClean="0">
                  <a:latin typeface="Calibri" panose="020F0502020204030204" pitchFamily="34" charset="0"/>
                </a:rPr>
                <a:t>Stage 2</a:t>
              </a:r>
              <a:endParaRPr lang="zh-TW" altLang="en-US" b="1" dirty="0">
                <a:latin typeface="Calibri" panose="020F0502020204030204" pitchFamily="34" charset="0"/>
              </a:endParaRPr>
            </a:p>
          </p:txBody>
        </p:sp>
        <p:sp>
          <p:nvSpPr>
            <p:cNvPr id="30" name="TextBox 29"/>
            <p:cNvSpPr txBox="1"/>
            <p:nvPr/>
          </p:nvSpPr>
          <p:spPr>
            <a:xfrm>
              <a:off x="6265069" y="3211392"/>
              <a:ext cx="1109663" cy="461665"/>
            </a:xfrm>
            <a:prstGeom prst="rect">
              <a:avLst/>
            </a:prstGeom>
            <a:noFill/>
          </p:spPr>
          <p:txBody>
            <a:bodyPr wrap="none" rtlCol="0">
              <a:spAutoFit/>
            </a:bodyPr>
            <a:lstStyle/>
            <a:p>
              <a:pPr algn="ctr"/>
              <a:r>
                <a:rPr lang="en-US" altLang="zh-TW" b="1" dirty="0" smtClean="0">
                  <a:latin typeface="Calibri" panose="020F0502020204030204" pitchFamily="34" charset="0"/>
                </a:rPr>
                <a:t>Stage 3</a:t>
              </a:r>
              <a:endParaRPr lang="zh-TW" altLang="en-US" b="1" dirty="0">
                <a:latin typeface="Calibri" panose="020F0502020204030204" pitchFamily="34" charset="0"/>
              </a:endParaRPr>
            </a:p>
          </p:txBody>
        </p:sp>
        <p:sp>
          <p:nvSpPr>
            <p:cNvPr id="31" name="TextBox 30"/>
            <p:cNvSpPr txBox="1"/>
            <p:nvPr/>
          </p:nvSpPr>
          <p:spPr>
            <a:xfrm>
              <a:off x="2835152" y="2077917"/>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2</a:t>
              </a:r>
              <a:endParaRPr lang="zh-TW" altLang="en-US" sz="2000" dirty="0">
                <a:solidFill>
                  <a:srgbClr val="FF0000"/>
                </a:solidFill>
                <a:latin typeface="Calibri" panose="020F0502020204030204" pitchFamily="34" charset="0"/>
              </a:endParaRPr>
            </a:p>
          </p:txBody>
        </p:sp>
        <p:sp>
          <p:nvSpPr>
            <p:cNvPr id="32" name="TextBox 31"/>
            <p:cNvSpPr txBox="1"/>
            <p:nvPr/>
          </p:nvSpPr>
          <p:spPr>
            <a:xfrm>
              <a:off x="2845373" y="2543689"/>
              <a:ext cx="314509" cy="400110"/>
            </a:xfrm>
            <a:prstGeom prst="rect">
              <a:avLst/>
            </a:prstGeom>
            <a:noFill/>
          </p:spPr>
          <p:txBody>
            <a:bodyPr wrap="none" rtlCol="0">
              <a:spAutoFit/>
            </a:bodyPr>
            <a:lstStyle/>
            <a:p>
              <a:pPr algn="ctr"/>
              <a:r>
                <a:rPr lang="en-US" altLang="zh-TW" sz="2000" dirty="0">
                  <a:solidFill>
                    <a:srgbClr val="FF0000"/>
                  </a:solidFill>
                  <a:latin typeface="Calibri" panose="020F0502020204030204" pitchFamily="34" charset="0"/>
                </a:rPr>
                <a:t>3</a:t>
              </a:r>
              <a:endParaRPr lang="zh-TW" altLang="en-US" sz="2000" dirty="0">
                <a:solidFill>
                  <a:srgbClr val="FF0000"/>
                </a:solidFill>
                <a:latin typeface="Calibri" panose="020F0502020204030204" pitchFamily="34" charset="0"/>
              </a:endParaRPr>
            </a:p>
          </p:txBody>
        </p:sp>
        <p:sp>
          <p:nvSpPr>
            <p:cNvPr id="33" name="TextBox 32"/>
            <p:cNvSpPr txBox="1"/>
            <p:nvPr/>
          </p:nvSpPr>
          <p:spPr>
            <a:xfrm>
              <a:off x="2835152" y="2992317"/>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4</a:t>
              </a:r>
              <a:endParaRPr lang="zh-TW" altLang="en-US" sz="2000" dirty="0">
                <a:solidFill>
                  <a:srgbClr val="FF0000"/>
                </a:solidFill>
                <a:latin typeface="Calibri" panose="020F0502020204030204" pitchFamily="34" charset="0"/>
              </a:endParaRPr>
            </a:p>
          </p:txBody>
        </p:sp>
        <p:sp>
          <p:nvSpPr>
            <p:cNvPr id="34" name="TextBox 33"/>
            <p:cNvSpPr txBox="1"/>
            <p:nvPr/>
          </p:nvSpPr>
          <p:spPr>
            <a:xfrm>
              <a:off x="4207448" y="1309249"/>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5</a:t>
              </a:r>
              <a:endParaRPr lang="zh-TW" altLang="en-US" sz="2000" dirty="0">
                <a:solidFill>
                  <a:srgbClr val="FF0000"/>
                </a:solidFill>
                <a:latin typeface="Calibri" panose="020F0502020204030204" pitchFamily="34" charset="0"/>
              </a:endParaRPr>
            </a:p>
          </p:txBody>
        </p:sp>
        <p:sp>
          <p:nvSpPr>
            <p:cNvPr id="35" name="TextBox 34"/>
            <p:cNvSpPr txBox="1"/>
            <p:nvPr/>
          </p:nvSpPr>
          <p:spPr>
            <a:xfrm>
              <a:off x="4176968" y="1644529"/>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4</a:t>
              </a:r>
              <a:endParaRPr lang="zh-TW" altLang="en-US" sz="2000" dirty="0">
                <a:solidFill>
                  <a:srgbClr val="FF0000"/>
                </a:solidFill>
                <a:latin typeface="Calibri" panose="020F0502020204030204" pitchFamily="34" charset="0"/>
              </a:endParaRPr>
            </a:p>
          </p:txBody>
        </p:sp>
        <p:sp>
          <p:nvSpPr>
            <p:cNvPr id="36" name="TextBox 35"/>
            <p:cNvSpPr txBox="1"/>
            <p:nvPr/>
          </p:nvSpPr>
          <p:spPr>
            <a:xfrm>
              <a:off x="4052027" y="1857889"/>
              <a:ext cx="314509" cy="400110"/>
            </a:xfrm>
            <a:prstGeom prst="rect">
              <a:avLst/>
            </a:prstGeom>
            <a:noFill/>
          </p:spPr>
          <p:txBody>
            <a:bodyPr wrap="none" rtlCol="0">
              <a:spAutoFit/>
            </a:bodyPr>
            <a:lstStyle/>
            <a:p>
              <a:pPr algn="ctr"/>
              <a:r>
                <a:rPr lang="en-US" altLang="zh-TW" sz="2000" dirty="0">
                  <a:solidFill>
                    <a:srgbClr val="FF0000"/>
                  </a:solidFill>
                  <a:latin typeface="Calibri" panose="020F0502020204030204" pitchFamily="34" charset="0"/>
                </a:rPr>
                <a:t>6</a:t>
              </a:r>
              <a:endParaRPr lang="zh-TW" altLang="en-US" sz="2000" dirty="0">
                <a:solidFill>
                  <a:srgbClr val="FF0000"/>
                </a:solidFill>
                <a:latin typeface="Calibri" panose="020F0502020204030204" pitchFamily="34" charset="0"/>
              </a:endParaRPr>
            </a:p>
          </p:txBody>
        </p:sp>
        <p:sp>
          <p:nvSpPr>
            <p:cNvPr id="37" name="TextBox 36"/>
            <p:cNvSpPr txBox="1"/>
            <p:nvPr/>
          </p:nvSpPr>
          <p:spPr>
            <a:xfrm>
              <a:off x="4023366" y="2300001"/>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1</a:t>
              </a:r>
              <a:endParaRPr lang="zh-TW" altLang="en-US" sz="2000" dirty="0">
                <a:solidFill>
                  <a:srgbClr val="FF0000"/>
                </a:solidFill>
                <a:latin typeface="Calibri" panose="020F0502020204030204" pitchFamily="34" charset="0"/>
              </a:endParaRPr>
            </a:p>
          </p:txBody>
        </p:sp>
        <p:sp>
          <p:nvSpPr>
            <p:cNvPr id="38" name="TextBox 37"/>
            <p:cNvSpPr txBox="1"/>
            <p:nvPr/>
          </p:nvSpPr>
          <p:spPr>
            <a:xfrm>
              <a:off x="4115410" y="2561037"/>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2</a:t>
              </a:r>
              <a:endParaRPr lang="zh-TW" altLang="en-US" sz="2000" dirty="0">
                <a:solidFill>
                  <a:srgbClr val="FF0000"/>
                </a:solidFill>
                <a:latin typeface="Calibri" panose="020F0502020204030204" pitchFamily="34" charset="0"/>
              </a:endParaRPr>
            </a:p>
          </p:txBody>
        </p:sp>
        <p:sp>
          <p:nvSpPr>
            <p:cNvPr id="39" name="TextBox 38"/>
            <p:cNvSpPr txBox="1"/>
            <p:nvPr/>
          </p:nvSpPr>
          <p:spPr>
            <a:xfrm>
              <a:off x="4023366" y="2803971"/>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3</a:t>
              </a:r>
              <a:endParaRPr lang="zh-TW" altLang="en-US" sz="2000" dirty="0">
                <a:solidFill>
                  <a:srgbClr val="FF0000"/>
                </a:solidFill>
                <a:latin typeface="Calibri" panose="020F0502020204030204" pitchFamily="34" charset="0"/>
              </a:endParaRPr>
            </a:p>
          </p:txBody>
        </p:sp>
        <p:sp>
          <p:nvSpPr>
            <p:cNvPr id="40" name="TextBox 39"/>
            <p:cNvSpPr txBox="1"/>
            <p:nvPr/>
          </p:nvSpPr>
          <p:spPr>
            <a:xfrm>
              <a:off x="4042974" y="3272345"/>
              <a:ext cx="314509" cy="400110"/>
            </a:xfrm>
            <a:prstGeom prst="rect">
              <a:avLst/>
            </a:prstGeom>
            <a:noFill/>
          </p:spPr>
          <p:txBody>
            <a:bodyPr wrap="none" rtlCol="0">
              <a:spAutoFit/>
            </a:bodyPr>
            <a:lstStyle/>
            <a:p>
              <a:pPr algn="ctr"/>
              <a:r>
                <a:rPr lang="en-US" altLang="zh-TW" sz="2000" dirty="0">
                  <a:solidFill>
                    <a:srgbClr val="FF0000"/>
                  </a:solidFill>
                  <a:latin typeface="Calibri" panose="020F0502020204030204" pitchFamily="34" charset="0"/>
                </a:rPr>
                <a:t>2</a:t>
              </a:r>
              <a:endParaRPr lang="zh-TW" altLang="en-US" sz="2000" dirty="0">
                <a:solidFill>
                  <a:srgbClr val="FF0000"/>
                </a:solidFill>
                <a:latin typeface="Calibri" panose="020F0502020204030204" pitchFamily="34" charset="0"/>
              </a:endParaRPr>
            </a:p>
          </p:txBody>
        </p:sp>
        <p:sp>
          <p:nvSpPr>
            <p:cNvPr id="41" name="TextBox 40"/>
            <p:cNvSpPr txBox="1"/>
            <p:nvPr/>
          </p:nvSpPr>
          <p:spPr>
            <a:xfrm>
              <a:off x="4148301" y="3498980"/>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4</a:t>
              </a:r>
              <a:endParaRPr lang="zh-TW" altLang="en-US" sz="2000" dirty="0">
                <a:solidFill>
                  <a:srgbClr val="FF0000"/>
                </a:solidFill>
                <a:latin typeface="Calibri" panose="020F0502020204030204" pitchFamily="34" charset="0"/>
              </a:endParaRPr>
            </a:p>
          </p:txBody>
        </p:sp>
        <p:sp>
          <p:nvSpPr>
            <p:cNvPr id="42" name="TextBox 41"/>
            <p:cNvSpPr txBox="1"/>
            <p:nvPr/>
          </p:nvSpPr>
          <p:spPr>
            <a:xfrm>
              <a:off x="4144071" y="3775719"/>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1</a:t>
              </a:r>
              <a:endParaRPr lang="zh-TW" altLang="en-US" sz="2000" dirty="0">
                <a:solidFill>
                  <a:srgbClr val="FF0000"/>
                </a:solidFill>
                <a:latin typeface="Calibri" panose="020F0502020204030204" pitchFamily="34" charset="0"/>
              </a:endParaRPr>
            </a:p>
          </p:txBody>
        </p:sp>
        <p:sp>
          <p:nvSpPr>
            <p:cNvPr id="43" name="TextBox 42"/>
            <p:cNvSpPr txBox="1"/>
            <p:nvPr/>
          </p:nvSpPr>
          <p:spPr>
            <a:xfrm>
              <a:off x="5924118" y="1863206"/>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5</a:t>
              </a:r>
              <a:endParaRPr lang="zh-TW" altLang="en-US" sz="2000" dirty="0">
                <a:solidFill>
                  <a:srgbClr val="FF0000"/>
                </a:solidFill>
                <a:latin typeface="Calibri" panose="020F0502020204030204" pitchFamily="34" charset="0"/>
              </a:endParaRPr>
            </a:p>
          </p:txBody>
        </p:sp>
        <p:sp>
          <p:nvSpPr>
            <p:cNvPr id="44" name="TextBox 43"/>
            <p:cNvSpPr txBox="1"/>
            <p:nvPr/>
          </p:nvSpPr>
          <p:spPr>
            <a:xfrm>
              <a:off x="5886399" y="2562551"/>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3</a:t>
              </a:r>
              <a:endParaRPr lang="zh-TW" altLang="en-US" sz="2000" dirty="0">
                <a:solidFill>
                  <a:srgbClr val="FF0000"/>
                </a:solidFill>
                <a:latin typeface="Calibri" panose="020F0502020204030204" pitchFamily="34" charset="0"/>
              </a:endParaRPr>
            </a:p>
          </p:txBody>
        </p:sp>
        <p:sp>
          <p:nvSpPr>
            <p:cNvPr id="45" name="TextBox 44"/>
            <p:cNvSpPr txBox="1"/>
            <p:nvPr/>
          </p:nvSpPr>
          <p:spPr>
            <a:xfrm>
              <a:off x="5942224" y="3206519"/>
              <a:ext cx="314509" cy="400110"/>
            </a:xfrm>
            <a:prstGeom prst="rect">
              <a:avLst/>
            </a:prstGeom>
            <a:noFill/>
          </p:spPr>
          <p:txBody>
            <a:bodyPr wrap="none" rtlCol="0">
              <a:spAutoFit/>
            </a:bodyPr>
            <a:lstStyle/>
            <a:p>
              <a:pPr algn="ctr"/>
              <a:r>
                <a:rPr lang="en-US" altLang="zh-TW" sz="2000" dirty="0" smtClean="0">
                  <a:solidFill>
                    <a:srgbClr val="FF0000"/>
                  </a:solidFill>
                  <a:latin typeface="Calibri" panose="020F0502020204030204" pitchFamily="34" charset="0"/>
                </a:rPr>
                <a:t>4</a:t>
              </a:r>
              <a:endParaRPr lang="zh-TW" altLang="en-US" sz="2000" dirty="0">
                <a:solidFill>
                  <a:srgbClr val="FF0000"/>
                </a:solidFill>
                <a:latin typeface="Calibri" panose="020F0502020204030204" pitchFamily="34" charset="0"/>
              </a:endParaRPr>
            </a:p>
          </p:txBody>
        </p:sp>
      </p:grpSp>
      <p:sp>
        <p:nvSpPr>
          <p:cNvPr id="46" name="TextBox 45"/>
          <p:cNvSpPr txBox="1"/>
          <p:nvPr/>
        </p:nvSpPr>
        <p:spPr>
          <a:xfrm>
            <a:off x="1996450" y="4471867"/>
            <a:ext cx="5455917" cy="830997"/>
          </a:xfrm>
          <a:prstGeom prst="rect">
            <a:avLst/>
          </a:prstGeom>
          <a:noFill/>
        </p:spPr>
        <p:txBody>
          <a:bodyPr wrap="none" rtlCol="0">
            <a:spAutoFit/>
          </a:bodyPr>
          <a:lstStyle/>
          <a:p>
            <a:r>
              <a:rPr lang="en-US" altLang="zh-TW" sz="2400" i="1" dirty="0" smtClean="0">
                <a:latin typeface="Calibri" panose="020F0502020204030204" pitchFamily="34" charset="0"/>
                <a:cs typeface="Times New Roman" panose="02020603050405020304" pitchFamily="18" charset="0"/>
              </a:rPr>
              <a:t>f</a:t>
            </a:r>
            <a:r>
              <a:rPr lang="en-US" altLang="zh-TW" sz="2400" i="1" baseline="-25000" dirty="0" smtClean="0">
                <a:latin typeface="Calibri" panose="020F0502020204030204" pitchFamily="34" charset="0"/>
                <a:cs typeface="Times New Roman" panose="02020603050405020304" pitchFamily="18" charset="0"/>
              </a:rPr>
              <a:t>i</a:t>
            </a:r>
            <a:r>
              <a:rPr lang="en-US" altLang="zh-TW" sz="2400" dirty="0" smtClean="0">
                <a:latin typeface="Calibri" panose="020F0502020204030204" pitchFamily="34" charset="0"/>
                <a:cs typeface="Times New Roman" panose="02020603050405020304" pitchFamily="18" charset="0"/>
              </a:rPr>
              <a:t> </a:t>
            </a:r>
            <a:r>
              <a:rPr lang="en-US" altLang="zh-TW" sz="2400" dirty="0" smtClean="0">
                <a:latin typeface="Calibri" panose="020F0502020204030204" pitchFamily="34" charset="0"/>
              </a:rPr>
              <a:t>= shortest path from Node </a:t>
            </a:r>
            <a:r>
              <a:rPr lang="en-US" altLang="zh-TW" sz="2400" i="1" dirty="0" err="1" smtClean="0">
                <a:latin typeface="Calibri" panose="020F0502020204030204" pitchFamily="34" charset="0"/>
                <a:cs typeface="Times New Roman" panose="02020603050405020304" pitchFamily="18" charset="0"/>
              </a:rPr>
              <a:t>i</a:t>
            </a:r>
            <a:r>
              <a:rPr lang="en-US" altLang="zh-TW" sz="2400" dirty="0" smtClean="0">
                <a:latin typeface="Calibri" panose="020F0502020204030204" pitchFamily="34" charset="0"/>
              </a:rPr>
              <a:t> to the end</a:t>
            </a:r>
          </a:p>
          <a:p>
            <a:r>
              <a:rPr lang="en-US" altLang="zh-TW" sz="2400" i="1" dirty="0" err="1" smtClean="0">
                <a:latin typeface="Calibri" panose="020F0502020204030204" pitchFamily="34" charset="0"/>
                <a:cs typeface="Times New Roman" panose="02020603050405020304" pitchFamily="18" charset="0"/>
              </a:rPr>
              <a:t>t</a:t>
            </a:r>
            <a:r>
              <a:rPr lang="en-US" altLang="zh-TW" sz="2400" i="1" baseline="-25000" dirty="0" err="1" smtClean="0">
                <a:latin typeface="Calibri" panose="020F0502020204030204" pitchFamily="34" charset="0"/>
                <a:cs typeface="Times New Roman" panose="02020603050405020304" pitchFamily="18" charset="0"/>
              </a:rPr>
              <a:t>ij</a:t>
            </a:r>
            <a:r>
              <a:rPr lang="en-US" altLang="zh-TW" sz="2400" dirty="0" smtClean="0">
                <a:latin typeface="Calibri" panose="020F0502020204030204" pitchFamily="34" charset="0"/>
              </a:rPr>
              <a:t> = transitional cost from Node </a:t>
            </a:r>
            <a:r>
              <a:rPr lang="en-US" altLang="zh-TW" sz="2400" i="1" dirty="0" err="1" smtClean="0">
                <a:latin typeface="Calibri" panose="020F0502020204030204" pitchFamily="34" charset="0"/>
                <a:cs typeface="Times New Roman" panose="02020603050405020304" pitchFamily="18" charset="0"/>
              </a:rPr>
              <a:t>i</a:t>
            </a:r>
            <a:r>
              <a:rPr lang="en-US" altLang="zh-TW" sz="2400" dirty="0" smtClean="0">
                <a:latin typeface="Calibri" panose="020F0502020204030204" pitchFamily="34" charset="0"/>
              </a:rPr>
              <a:t> to Node </a:t>
            </a:r>
            <a:r>
              <a:rPr lang="en-US" altLang="zh-TW" sz="2400" i="1" dirty="0" smtClean="0">
                <a:latin typeface="Calibri" panose="020F0502020204030204" pitchFamily="34" charset="0"/>
                <a:cs typeface="Times New Roman" panose="02020603050405020304" pitchFamily="18" charset="0"/>
              </a:rPr>
              <a:t>j</a:t>
            </a:r>
          </a:p>
        </p:txBody>
      </p:sp>
      <p:graphicFrame>
        <p:nvGraphicFramePr>
          <p:cNvPr id="49" name="Object 48"/>
          <p:cNvGraphicFramePr>
            <a:graphicFrameLocks noChangeAspect="1"/>
          </p:cNvGraphicFramePr>
          <p:nvPr>
            <p:extLst>
              <p:ext uri="{D42A27DB-BD31-4B8C-83A1-F6EECF244321}">
                <p14:modId xmlns:p14="http://schemas.microsoft.com/office/powerpoint/2010/main" val="1729729801"/>
              </p:ext>
            </p:extLst>
          </p:nvPr>
        </p:nvGraphicFramePr>
        <p:xfrm>
          <a:off x="3670360" y="5302864"/>
          <a:ext cx="1950508" cy="542925"/>
        </p:xfrm>
        <a:graphic>
          <a:graphicData uri="http://schemas.openxmlformats.org/presentationml/2006/ole">
            <mc:AlternateContent xmlns:mc="http://schemas.openxmlformats.org/markup-compatibility/2006">
              <mc:Choice xmlns:v="urn:schemas-microsoft-com:vml" Requires="v">
                <p:oleObj spid="_x0000_s1069" name="Equation" r:id="rId3" imgW="1231560" imgH="342720" progId="Equation.DSMT4">
                  <p:embed/>
                </p:oleObj>
              </mc:Choice>
              <mc:Fallback>
                <p:oleObj name="Equation" r:id="rId3" imgW="1231560" imgH="342720" progId="Equation.DSMT4">
                  <p:embed/>
                  <p:pic>
                    <p:nvPicPr>
                      <p:cNvPr id="0" name=""/>
                      <p:cNvPicPr/>
                      <p:nvPr/>
                    </p:nvPicPr>
                    <p:blipFill>
                      <a:blip r:embed="rId4"/>
                      <a:stretch>
                        <a:fillRect/>
                      </a:stretch>
                    </p:blipFill>
                    <p:spPr>
                      <a:xfrm>
                        <a:off x="3670360" y="5302864"/>
                        <a:ext cx="1950508" cy="542925"/>
                      </a:xfrm>
                      <a:prstGeom prst="rect">
                        <a:avLst/>
                      </a:prstGeom>
                    </p:spPr>
                  </p:pic>
                </p:oleObj>
              </mc:Fallback>
            </mc:AlternateContent>
          </a:graphicData>
        </a:graphic>
      </p:graphicFrame>
      <p:sp>
        <p:nvSpPr>
          <p:cNvPr id="48" name="TextBox 47"/>
          <p:cNvSpPr txBox="1"/>
          <p:nvPr/>
        </p:nvSpPr>
        <p:spPr>
          <a:xfrm>
            <a:off x="2163646" y="5845789"/>
            <a:ext cx="5008935" cy="461665"/>
          </a:xfrm>
          <a:prstGeom prst="rect">
            <a:avLst/>
          </a:prstGeom>
          <a:noFill/>
        </p:spPr>
        <p:txBody>
          <a:bodyPr wrap="none" rtlCol="0">
            <a:spAutoFit/>
          </a:bodyPr>
          <a:lstStyle/>
          <a:p>
            <a:r>
              <a:rPr lang="en-US" altLang="zh-TW" sz="2400" dirty="0" smtClean="0"/>
              <a:t>We will solve </a:t>
            </a:r>
            <a:r>
              <a:rPr lang="en-US" altLang="zh-TW" sz="2400" i="1" dirty="0" smtClean="0">
                <a:latin typeface="Times New Roman" panose="02020603050405020304" pitchFamily="18" charset="0"/>
                <a:cs typeface="Times New Roman" panose="02020603050405020304" pitchFamily="18" charset="0"/>
              </a:rPr>
              <a:t>f</a:t>
            </a:r>
            <a:r>
              <a:rPr lang="en-US" altLang="zh-TW" sz="2400" i="1" baseline="-25000" dirty="0" smtClean="0">
                <a:latin typeface="Times New Roman" panose="02020603050405020304" pitchFamily="18" charset="0"/>
                <a:cs typeface="Times New Roman" panose="02020603050405020304" pitchFamily="18" charset="0"/>
              </a:rPr>
              <a:t>i</a:t>
            </a:r>
            <a:r>
              <a:rPr lang="en-US" altLang="zh-TW" sz="2400" dirty="0" smtClean="0"/>
              <a:t> </a:t>
            </a:r>
            <a:r>
              <a:rPr lang="en-US" altLang="zh-TW" sz="2400" b="1" dirty="0" smtClean="0"/>
              <a:t>from the last stage</a:t>
            </a:r>
            <a:endParaRPr lang="en-US" altLang="zh-TW" sz="2400" b="1" i="1"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t>5</a:t>
            </a:fld>
            <a:endParaRPr lang="zh-TW" altLang="en-US"/>
          </a:p>
        </p:txBody>
      </p:sp>
      <p:sp>
        <p:nvSpPr>
          <p:cNvPr id="51" name="Rectangle 50"/>
          <p:cNvSpPr/>
          <p:nvPr/>
        </p:nvSpPr>
        <p:spPr>
          <a:xfrm>
            <a:off x="1924049" y="6381592"/>
            <a:ext cx="5772151" cy="246221"/>
          </a:xfrm>
          <a:prstGeom prst="rect">
            <a:avLst/>
          </a:prstGeom>
        </p:spPr>
        <p:txBody>
          <a:bodyPr wrap="square">
            <a:spAutoFit/>
          </a:bodyPr>
          <a:lstStyle/>
          <a:p>
            <a:r>
              <a:rPr lang="en-US" altLang="zh-TW" sz="1000" dirty="0"/>
              <a:t>E. V. </a:t>
            </a:r>
            <a:r>
              <a:rPr lang="en-US" altLang="zh-TW" sz="1000" dirty="0" err="1"/>
              <a:t>Denardo</a:t>
            </a:r>
            <a:r>
              <a:rPr lang="en-US" altLang="zh-TW" sz="1000" dirty="0"/>
              <a:t>, </a:t>
            </a:r>
            <a:r>
              <a:rPr lang="en-US" altLang="zh-TW" sz="1000" i="1" dirty="0"/>
              <a:t>Dynamic Programming: Models and Applications</a:t>
            </a:r>
            <a:r>
              <a:rPr lang="en-US" altLang="zh-TW" sz="1000" dirty="0"/>
              <a:t>. New York: Prentice-Hall, 1982.</a:t>
            </a:r>
          </a:p>
        </p:txBody>
      </p:sp>
      <p:sp>
        <p:nvSpPr>
          <p:cNvPr id="50" name="Footer Placeholder 49"/>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692250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 name="Object 87"/>
          <p:cNvGraphicFramePr>
            <a:graphicFrameLocks noChangeAspect="1"/>
          </p:cNvGraphicFramePr>
          <p:nvPr>
            <p:extLst/>
          </p:nvPr>
        </p:nvGraphicFramePr>
        <p:xfrm>
          <a:off x="2728913" y="3557588"/>
          <a:ext cx="1189037" cy="957262"/>
        </p:xfrm>
        <a:graphic>
          <a:graphicData uri="http://schemas.openxmlformats.org/presentationml/2006/ole">
            <mc:AlternateContent xmlns:mc="http://schemas.openxmlformats.org/markup-compatibility/2006">
              <mc:Choice xmlns:v="urn:schemas-microsoft-com:vml" Requires="v">
                <p:oleObj spid="_x0000_s2501" name="Equation" r:id="rId4" imgW="990360" imgH="799920" progId="Equation.DSMT4">
                  <p:embed/>
                </p:oleObj>
              </mc:Choice>
              <mc:Fallback>
                <p:oleObj name="Equation" r:id="rId4" imgW="990360" imgH="799920" progId="Equation.DSMT4">
                  <p:embed/>
                  <p:pic>
                    <p:nvPicPr>
                      <p:cNvPr id="0" name=""/>
                      <p:cNvPicPr>
                        <a:picLocks noChangeAspect="1" noChangeArrowheads="1"/>
                      </p:cNvPicPr>
                      <p:nvPr/>
                    </p:nvPicPr>
                    <p:blipFill>
                      <a:blip r:embed="rId5"/>
                      <a:srcRect/>
                      <a:stretch>
                        <a:fillRect/>
                      </a:stretch>
                    </p:blipFill>
                    <p:spPr bwMode="auto">
                      <a:xfrm>
                        <a:off x="2728913" y="3557588"/>
                        <a:ext cx="1189037"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Straight Arrow Connector 14"/>
          <p:cNvCxnSpPr>
            <a:stCxn id="6" idx="6"/>
            <a:endCxn id="9" idx="2"/>
          </p:cNvCxnSpPr>
          <p:nvPr/>
        </p:nvCxnSpPr>
        <p:spPr>
          <a:xfrm>
            <a:off x="6053247" y="2276090"/>
            <a:ext cx="808423"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altLang="zh-TW" dirty="0"/>
              <a:t>Shortest Path Problem</a:t>
            </a:r>
            <a:endParaRPr lang="zh-TW" altLang="en-US" dirty="0"/>
          </a:p>
        </p:txBody>
      </p:sp>
      <p:sp>
        <p:nvSpPr>
          <p:cNvPr id="4" name="Oval 3"/>
          <p:cNvSpPr/>
          <p:nvPr/>
        </p:nvSpPr>
        <p:spPr>
          <a:xfrm>
            <a:off x="4681055" y="2068666"/>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1</a:t>
            </a:r>
            <a:endParaRPr lang="en-US" altLang="zh-TW" sz="2400" dirty="0" smtClean="0">
              <a:solidFill>
                <a:schemeClr val="tx1"/>
              </a:solidFill>
            </a:endParaRPr>
          </a:p>
        </p:txBody>
      </p:sp>
      <p:sp>
        <p:nvSpPr>
          <p:cNvPr id="5" name="Oval 4"/>
          <p:cNvSpPr/>
          <p:nvPr/>
        </p:nvSpPr>
        <p:spPr>
          <a:xfrm>
            <a:off x="5638398" y="1217694"/>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2</a:t>
            </a:r>
          </a:p>
        </p:txBody>
      </p:sp>
      <p:sp>
        <p:nvSpPr>
          <p:cNvPr id="6" name="Oval 5"/>
          <p:cNvSpPr/>
          <p:nvPr/>
        </p:nvSpPr>
        <p:spPr>
          <a:xfrm>
            <a:off x="5638398" y="2068666"/>
            <a:ext cx="414849" cy="414849"/>
          </a:xfrm>
          <a:prstGeom prst="ellipse">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3</a:t>
            </a:r>
          </a:p>
        </p:txBody>
      </p:sp>
      <p:sp>
        <p:nvSpPr>
          <p:cNvPr id="7" name="Oval 6"/>
          <p:cNvSpPr/>
          <p:nvPr/>
        </p:nvSpPr>
        <p:spPr>
          <a:xfrm>
            <a:off x="6861670" y="1217694"/>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5</a:t>
            </a:r>
          </a:p>
        </p:txBody>
      </p:sp>
      <p:sp>
        <p:nvSpPr>
          <p:cNvPr id="8" name="Oval 7"/>
          <p:cNvSpPr/>
          <p:nvPr/>
        </p:nvSpPr>
        <p:spPr>
          <a:xfrm>
            <a:off x="5638398" y="2919638"/>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4</a:t>
            </a:r>
          </a:p>
        </p:txBody>
      </p:sp>
      <p:sp>
        <p:nvSpPr>
          <p:cNvPr id="9" name="Oval 8"/>
          <p:cNvSpPr/>
          <p:nvPr/>
        </p:nvSpPr>
        <p:spPr>
          <a:xfrm>
            <a:off x="6861670" y="2068666"/>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6</a:t>
            </a:r>
            <a:endParaRPr lang="en-US" altLang="zh-TW" sz="2400" dirty="0" smtClean="0">
              <a:solidFill>
                <a:schemeClr val="tx1"/>
              </a:solidFill>
            </a:endParaRPr>
          </a:p>
        </p:txBody>
      </p:sp>
      <p:sp>
        <p:nvSpPr>
          <p:cNvPr id="10" name="Oval 9"/>
          <p:cNvSpPr/>
          <p:nvPr/>
        </p:nvSpPr>
        <p:spPr>
          <a:xfrm>
            <a:off x="6861670" y="2919638"/>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7</a:t>
            </a:r>
          </a:p>
        </p:txBody>
      </p:sp>
      <p:sp>
        <p:nvSpPr>
          <p:cNvPr id="11" name="Oval 10"/>
          <p:cNvSpPr/>
          <p:nvPr/>
        </p:nvSpPr>
        <p:spPr>
          <a:xfrm>
            <a:off x="7819013" y="2068666"/>
            <a:ext cx="414849" cy="41484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smtClean="0">
                <a:solidFill>
                  <a:schemeClr val="tx1"/>
                </a:solidFill>
              </a:rPr>
              <a:t>8</a:t>
            </a:r>
          </a:p>
        </p:txBody>
      </p:sp>
      <p:cxnSp>
        <p:nvCxnSpPr>
          <p:cNvPr id="12" name="Straight Arrow Connector 11"/>
          <p:cNvCxnSpPr>
            <a:stCxn id="4" idx="6"/>
            <a:endCxn id="6" idx="2"/>
          </p:cNvCxnSpPr>
          <p:nvPr/>
        </p:nvCxnSpPr>
        <p:spPr>
          <a:xfrm>
            <a:off x="5095904" y="2276090"/>
            <a:ext cx="542494"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6"/>
            <a:endCxn id="5" idx="3"/>
          </p:cNvCxnSpPr>
          <p:nvPr/>
        </p:nvCxnSpPr>
        <p:spPr>
          <a:xfrm flipV="1">
            <a:off x="5095904" y="1571790"/>
            <a:ext cx="603248" cy="704301"/>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6"/>
            <a:endCxn id="8" idx="1"/>
          </p:cNvCxnSpPr>
          <p:nvPr/>
        </p:nvCxnSpPr>
        <p:spPr>
          <a:xfrm>
            <a:off x="5095904" y="2276090"/>
            <a:ext cx="603248" cy="704301"/>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7" idx="2"/>
          </p:cNvCxnSpPr>
          <p:nvPr/>
        </p:nvCxnSpPr>
        <p:spPr>
          <a:xfrm flipV="1">
            <a:off x="6053247" y="1425118"/>
            <a:ext cx="808423"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6"/>
            <a:endCxn id="10" idx="2"/>
          </p:cNvCxnSpPr>
          <p:nvPr/>
        </p:nvCxnSpPr>
        <p:spPr>
          <a:xfrm>
            <a:off x="6053247" y="2276090"/>
            <a:ext cx="808423"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11" idx="2"/>
          </p:cNvCxnSpPr>
          <p:nvPr/>
        </p:nvCxnSpPr>
        <p:spPr>
          <a:xfrm>
            <a:off x="7276519" y="2276090"/>
            <a:ext cx="542494"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6"/>
            <a:endCxn id="7" idx="2"/>
          </p:cNvCxnSpPr>
          <p:nvPr/>
        </p:nvCxnSpPr>
        <p:spPr>
          <a:xfrm>
            <a:off x="6053247" y="1425118"/>
            <a:ext cx="808423"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6"/>
            <a:endCxn id="9" idx="2"/>
          </p:cNvCxnSpPr>
          <p:nvPr/>
        </p:nvCxnSpPr>
        <p:spPr>
          <a:xfrm>
            <a:off x="6053247" y="1425118"/>
            <a:ext cx="808423"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6"/>
            <a:endCxn id="9" idx="2"/>
          </p:cNvCxnSpPr>
          <p:nvPr/>
        </p:nvCxnSpPr>
        <p:spPr>
          <a:xfrm flipV="1">
            <a:off x="6053247" y="2276090"/>
            <a:ext cx="808423"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6"/>
            <a:endCxn id="10" idx="2"/>
          </p:cNvCxnSpPr>
          <p:nvPr/>
        </p:nvCxnSpPr>
        <p:spPr>
          <a:xfrm>
            <a:off x="6053247" y="3127062"/>
            <a:ext cx="808423" cy="0"/>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6"/>
            <a:endCxn id="7" idx="2"/>
          </p:cNvCxnSpPr>
          <p:nvPr/>
        </p:nvCxnSpPr>
        <p:spPr>
          <a:xfrm flipV="1">
            <a:off x="6053247" y="1425118"/>
            <a:ext cx="808423" cy="1701944"/>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6"/>
            <a:endCxn id="10" idx="2"/>
          </p:cNvCxnSpPr>
          <p:nvPr/>
        </p:nvCxnSpPr>
        <p:spPr>
          <a:xfrm>
            <a:off x="6053247" y="1425118"/>
            <a:ext cx="808423" cy="1701944"/>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6"/>
            <a:endCxn id="11" idx="2"/>
          </p:cNvCxnSpPr>
          <p:nvPr/>
        </p:nvCxnSpPr>
        <p:spPr>
          <a:xfrm>
            <a:off x="7276519" y="1425118"/>
            <a:ext cx="542494"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a:endCxn id="11" idx="2"/>
          </p:cNvCxnSpPr>
          <p:nvPr/>
        </p:nvCxnSpPr>
        <p:spPr>
          <a:xfrm flipV="1">
            <a:off x="7276519" y="2276090"/>
            <a:ext cx="542494" cy="85097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93368" y="2547337"/>
            <a:ext cx="800860" cy="338554"/>
          </a:xfrm>
          <a:prstGeom prst="rect">
            <a:avLst/>
          </a:prstGeom>
          <a:noFill/>
        </p:spPr>
        <p:txBody>
          <a:bodyPr wrap="none" rtlCol="0">
            <a:spAutoFit/>
          </a:bodyPr>
          <a:lstStyle/>
          <a:p>
            <a:pPr algn="ctr"/>
            <a:r>
              <a:rPr lang="en-US" altLang="zh-TW" sz="1600" b="1" dirty="0" smtClean="0"/>
              <a:t>Stage 0</a:t>
            </a:r>
            <a:endParaRPr lang="zh-TW" altLang="en-US" sz="1600" b="1" dirty="0"/>
          </a:p>
        </p:txBody>
      </p:sp>
      <p:sp>
        <p:nvSpPr>
          <p:cNvPr id="28" name="TextBox 27"/>
          <p:cNvSpPr txBox="1"/>
          <p:nvPr/>
        </p:nvSpPr>
        <p:spPr>
          <a:xfrm>
            <a:off x="5450711" y="3398309"/>
            <a:ext cx="800860" cy="338554"/>
          </a:xfrm>
          <a:prstGeom prst="rect">
            <a:avLst/>
          </a:prstGeom>
          <a:noFill/>
        </p:spPr>
        <p:txBody>
          <a:bodyPr wrap="none" rtlCol="0">
            <a:spAutoFit/>
          </a:bodyPr>
          <a:lstStyle/>
          <a:p>
            <a:pPr algn="ctr"/>
            <a:r>
              <a:rPr lang="en-US" altLang="zh-TW" sz="1600" b="1" dirty="0" smtClean="0"/>
              <a:t>Stage 1</a:t>
            </a:r>
            <a:endParaRPr lang="zh-TW" altLang="en-US" sz="1600" b="1" dirty="0"/>
          </a:p>
        </p:txBody>
      </p:sp>
      <p:sp>
        <p:nvSpPr>
          <p:cNvPr id="29" name="TextBox 28"/>
          <p:cNvSpPr txBox="1"/>
          <p:nvPr/>
        </p:nvSpPr>
        <p:spPr>
          <a:xfrm>
            <a:off x="6673983" y="3398309"/>
            <a:ext cx="800860" cy="338554"/>
          </a:xfrm>
          <a:prstGeom prst="rect">
            <a:avLst/>
          </a:prstGeom>
          <a:noFill/>
        </p:spPr>
        <p:txBody>
          <a:bodyPr wrap="none" rtlCol="0">
            <a:spAutoFit/>
          </a:bodyPr>
          <a:lstStyle/>
          <a:p>
            <a:pPr algn="ctr"/>
            <a:r>
              <a:rPr lang="en-US" altLang="zh-TW" sz="1600" b="1" dirty="0" smtClean="0"/>
              <a:t>Stage 2</a:t>
            </a:r>
            <a:endParaRPr lang="zh-TW" altLang="en-US" sz="1600" b="1" dirty="0"/>
          </a:p>
        </p:txBody>
      </p:sp>
      <p:sp>
        <p:nvSpPr>
          <p:cNvPr id="30" name="TextBox 29"/>
          <p:cNvSpPr txBox="1"/>
          <p:nvPr/>
        </p:nvSpPr>
        <p:spPr>
          <a:xfrm>
            <a:off x="7631326" y="2600523"/>
            <a:ext cx="800860" cy="338554"/>
          </a:xfrm>
          <a:prstGeom prst="rect">
            <a:avLst/>
          </a:prstGeom>
          <a:noFill/>
        </p:spPr>
        <p:txBody>
          <a:bodyPr wrap="none" rtlCol="0">
            <a:spAutoFit/>
          </a:bodyPr>
          <a:lstStyle/>
          <a:p>
            <a:pPr algn="ctr"/>
            <a:r>
              <a:rPr lang="en-US" altLang="zh-TW" sz="1600" b="1" dirty="0" smtClean="0"/>
              <a:t>Stage 3</a:t>
            </a:r>
            <a:endParaRPr lang="zh-TW" altLang="en-US" sz="1600" b="1" dirty="0"/>
          </a:p>
        </p:txBody>
      </p:sp>
      <p:sp>
        <p:nvSpPr>
          <p:cNvPr id="31" name="TextBox 30"/>
          <p:cNvSpPr txBox="1"/>
          <p:nvPr/>
        </p:nvSpPr>
        <p:spPr>
          <a:xfrm>
            <a:off x="5215829" y="1809385"/>
            <a:ext cx="288862" cy="338554"/>
          </a:xfrm>
          <a:prstGeom prst="rect">
            <a:avLst/>
          </a:prstGeom>
          <a:noFill/>
        </p:spPr>
        <p:txBody>
          <a:bodyPr wrap="none" rtlCol="0">
            <a:spAutoFit/>
          </a:bodyPr>
          <a:lstStyle/>
          <a:p>
            <a:pPr algn="ctr"/>
            <a:r>
              <a:rPr lang="en-US" altLang="zh-TW" sz="1600" dirty="0" smtClean="0"/>
              <a:t>2</a:t>
            </a:r>
            <a:endParaRPr lang="zh-TW" altLang="en-US" sz="1600" dirty="0"/>
          </a:p>
        </p:txBody>
      </p:sp>
      <p:sp>
        <p:nvSpPr>
          <p:cNvPr id="33" name="TextBox 32"/>
          <p:cNvSpPr txBox="1"/>
          <p:nvPr/>
        </p:nvSpPr>
        <p:spPr>
          <a:xfrm>
            <a:off x="5215829" y="2447614"/>
            <a:ext cx="288862" cy="338554"/>
          </a:xfrm>
          <a:prstGeom prst="rect">
            <a:avLst/>
          </a:prstGeom>
          <a:noFill/>
        </p:spPr>
        <p:txBody>
          <a:bodyPr wrap="none" rtlCol="0">
            <a:spAutoFit/>
          </a:bodyPr>
          <a:lstStyle/>
          <a:p>
            <a:pPr algn="ctr"/>
            <a:r>
              <a:rPr lang="en-US" altLang="zh-TW" sz="1600" dirty="0" smtClean="0"/>
              <a:t>4</a:t>
            </a:r>
            <a:endParaRPr lang="zh-TW" altLang="en-US" sz="1600" dirty="0"/>
          </a:p>
        </p:txBody>
      </p:sp>
      <p:sp>
        <p:nvSpPr>
          <p:cNvPr id="34" name="TextBox 33"/>
          <p:cNvSpPr txBox="1"/>
          <p:nvPr/>
        </p:nvSpPr>
        <p:spPr>
          <a:xfrm>
            <a:off x="6173658" y="1272874"/>
            <a:ext cx="288862" cy="338554"/>
          </a:xfrm>
          <a:prstGeom prst="rect">
            <a:avLst/>
          </a:prstGeom>
          <a:noFill/>
        </p:spPr>
        <p:txBody>
          <a:bodyPr wrap="none" rtlCol="0">
            <a:spAutoFit/>
          </a:bodyPr>
          <a:lstStyle/>
          <a:p>
            <a:pPr algn="ctr"/>
            <a:r>
              <a:rPr lang="en-US" altLang="zh-TW" sz="1600" dirty="0" smtClean="0"/>
              <a:t>5</a:t>
            </a:r>
            <a:endParaRPr lang="zh-TW" altLang="en-US" sz="1600" dirty="0"/>
          </a:p>
        </p:txBody>
      </p:sp>
      <p:sp>
        <p:nvSpPr>
          <p:cNvPr id="36" name="TextBox 35"/>
          <p:cNvSpPr txBox="1"/>
          <p:nvPr/>
        </p:nvSpPr>
        <p:spPr>
          <a:xfrm>
            <a:off x="6065178" y="1655811"/>
            <a:ext cx="288862" cy="338554"/>
          </a:xfrm>
          <a:prstGeom prst="rect">
            <a:avLst/>
          </a:prstGeom>
          <a:noFill/>
        </p:spPr>
        <p:txBody>
          <a:bodyPr wrap="none" rtlCol="0">
            <a:spAutoFit/>
          </a:bodyPr>
          <a:lstStyle/>
          <a:p>
            <a:pPr algn="ctr"/>
            <a:r>
              <a:rPr lang="en-US" altLang="zh-TW" sz="1600" dirty="0" smtClean="0"/>
              <a:t>6</a:t>
            </a:r>
            <a:endParaRPr lang="zh-TW" altLang="en-US" sz="1600" dirty="0"/>
          </a:p>
        </p:txBody>
      </p:sp>
      <p:sp>
        <p:nvSpPr>
          <p:cNvPr id="37" name="TextBox 36"/>
          <p:cNvSpPr txBox="1"/>
          <p:nvPr/>
        </p:nvSpPr>
        <p:spPr>
          <a:xfrm>
            <a:off x="6045173" y="1964395"/>
            <a:ext cx="288862" cy="338554"/>
          </a:xfrm>
          <a:prstGeom prst="rect">
            <a:avLst/>
          </a:prstGeom>
          <a:noFill/>
        </p:spPr>
        <p:txBody>
          <a:bodyPr wrap="none" rtlCol="0">
            <a:spAutoFit/>
          </a:bodyPr>
          <a:lstStyle/>
          <a:p>
            <a:pPr algn="ctr"/>
            <a:r>
              <a:rPr lang="en-US" altLang="zh-TW" sz="1600" dirty="0" smtClean="0"/>
              <a:t>1</a:t>
            </a:r>
            <a:endParaRPr lang="zh-TW" altLang="en-US" sz="1600" dirty="0"/>
          </a:p>
        </p:txBody>
      </p:sp>
      <p:sp>
        <p:nvSpPr>
          <p:cNvPr id="39" name="TextBox 38"/>
          <p:cNvSpPr txBox="1"/>
          <p:nvPr/>
        </p:nvSpPr>
        <p:spPr>
          <a:xfrm>
            <a:off x="6045173" y="2316153"/>
            <a:ext cx="288862" cy="338554"/>
          </a:xfrm>
          <a:prstGeom prst="rect">
            <a:avLst/>
          </a:prstGeom>
          <a:noFill/>
        </p:spPr>
        <p:txBody>
          <a:bodyPr wrap="none" rtlCol="0">
            <a:spAutoFit/>
          </a:bodyPr>
          <a:lstStyle/>
          <a:p>
            <a:pPr algn="ctr"/>
            <a:r>
              <a:rPr lang="en-US" altLang="zh-TW" sz="1600" dirty="0" smtClean="0"/>
              <a:t>3</a:t>
            </a:r>
            <a:endParaRPr lang="zh-TW" altLang="en-US" sz="1600" dirty="0"/>
          </a:p>
        </p:txBody>
      </p:sp>
      <p:sp>
        <p:nvSpPr>
          <p:cNvPr id="40" name="TextBox 39"/>
          <p:cNvSpPr txBox="1"/>
          <p:nvPr/>
        </p:nvSpPr>
        <p:spPr>
          <a:xfrm>
            <a:off x="6058859" y="2643067"/>
            <a:ext cx="288862" cy="338554"/>
          </a:xfrm>
          <a:prstGeom prst="rect">
            <a:avLst/>
          </a:prstGeom>
          <a:noFill/>
        </p:spPr>
        <p:txBody>
          <a:bodyPr wrap="none" rtlCol="0">
            <a:spAutoFit/>
          </a:bodyPr>
          <a:lstStyle/>
          <a:p>
            <a:pPr algn="ctr"/>
            <a:r>
              <a:rPr lang="en-US" altLang="zh-TW" sz="1600" dirty="0"/>
              <a:t>2</a:t>
            </a:r>
            <a:endParaRPr lang="zh-TW" altLang="en-US" sz="1600" dirty="0"/>
          </a:p>
        </p:txBody>
      </p:sp>
      <p:sp>
        <p:nvSpPr>
          <p:cNvPr id="41" name="TextBox 40"/>
          <p:cNvSpPr txBox="1"/>
          <p:nvPr/>
        </p:nvSpPr>
        <p:spPr>
          <a:xfrm>
            <a:off x="6132375" y="2801253"/>
            <a:ext cx="288862" cy="338554"/>
          </a:xfrm>
          <a:prstGeom prst="rect">
            <a:avLst/>
          </a:prstGeom>
          <a:noFill/>
        </p:spPr>
        <p:txBody>
          <a:bodyPr wrap="none" rtlCol="0">
            <a:spAutoFit/>
          </a:bodyPr>
          <a:lstStyle/>
          <a:p>
            <a:pPr algn="ctr"/>
            <a:r>
              <a:rPr lang="en-US" altLang="zh-TW" sz="1600" dirty="0" smtClean="0"/>
              <a:t>4</a:t>
            </a:r>
            <a:endParaRPr lang="zh-TW" altLang="en-US" sz="1600" dirty="0"/>
          </a:p>
        </p:txBody>
      </p:sp>
      <p:graphicFrame>
        <p:nvGraphicFramePr>
          <p:cNvPr id="46" name="Object 45"/>
          <p:cNvGraphicFramePr>
            <a:graphicFrameLocks noChangeAspect="1"/>
          </p:cNvGraphicFramePr>
          <p:nvPr>
            <p:extLst/>
          </p:nvPr>
        </p:nvGraphicFramePr>
        <p:xfrm>
          <a:off x="5617188" y="3753542"/>
          <a:ext cx="1776412" cy="494331"/>
        </p:xfrm>
        <a:graphic>
          <a:graphicData uri="http://schemas.openxmlformats.org/presentationml/2006/ole">
            <mc:AlternateContent xmlns:mc="http://schemas.openxmlformats.org/markup-compatibility/2006">
              <mc:Choice xmlns:v="urn:schemas-microsoft-com:vml" Requires="v">
                <p:oleObj spid="_x0000_s2502" name="Equation" r:id="rId6" imgW="1231560" imgH="342720" progId="Equation.DSMT4">
                  <p:embed/>
                </p:oleObj>
              </mc:Choice>
              <mc:Fallback>
                <p:oleObj name="Equation" r:id="rId6" imgW="1231560" imgH="342720" progId="Equation.DSMT4">
                  <p:embed/>
                  <p:pic>
                    <p:nvPicPr>
                      <p:cNvPr id="0" name=""/>
                      <p:cNvPicPr>
                        <a:picLocks noChangeAspect="1" noChangeArrowheads="1"/>
                      </p:cNvPicPr>
                      <p:nvPr/>
                    </p:nvPicPr>
                    <p:blipFill>
                      <a:blip r:embed="rId7"/>
                      <a:srcRect/>
                      <a:stretch>
                        <a:fillRect/>
                      </a:stretch>
                    </p:blipFill>
                    <p:spPr bwMode="auto">
                      <a:xfrm>
                        <a:off x="5617188" y="3753542"/>
                        <a:ext cx="1776412" cy="494331"/>
                      </a:xfrm>
                      <a:prstGeom prst="rect">
                        <a:avLst/>
                      </a:prstGeom>
                      <a:noFill/>
                      <a:ln>
                        <a:noFill/>
                      </a:ln>
                    </p:spPr>
                  </p:pic>
                </p:oleObj>
              </mc:Fallback>
            </mc:AlternateContent>
          </a:graphicData>
        </a:graphic>
      </p:graphicFrame>
      <p:sp>
        <p:nvSpPr>
          <p:cNvPr id="47" name="TextBox 46"/>
          <p:cNvSpPr txBox="1"/>
          <p:nvPr/>
        </p:nvSpPr>
        <p:spPr>
          <a:xfrm>
            <a:off x="292380" y="1244276"/>
            <a:ext cx="3827458" cy="461665"/>
          </a:xfrm>
          <a:prstGeom prst="rect">
            <a:avLst/>
          </a:prstGeom>
          <a:noFill/>
        </p:spPr>
        <p:txBody>
          <a:bodyPr wrap="none" rtlCol="0">
            <a:spAutoFit/>
          </a:bodyPr>
          <a:lstStyle/>
          <a:p>
            <a:pPr algn="ctr"/>
            <a:r>
              <a:rPr lang="en-US" altLang="zh-TW" b="1" dirty="0" smtClean="0">
                <a:latin typeface="Calibri" panose="020F0502020204030204" pitchFamily="34" charset="0"/>
              </a:rPr>
              <a:t>Stage 3: (state from the end)</a:t>
            </a:r>
            <a:endParaRPr lang="zh-TW" altLang="en-US" b="1" dirty="0">
              <a:latin typeface="Calibri" panose="020F0502020204030204" pitchFamily="34" charset="0"/>
            </a:endParaRPr>
          </a:p>
        </p:txBody>
      </p:sp>
      <p:graphicFrame>
        <p:nvGraphicFramePr>
          <p:cNvPr id="48" name="Object 47"/>
          <p:cNvGraphicFramePr>
            <a:graphicFrameLocks noChangeAspect="1"/>
          </p:cNvGraphicFramePr>
          <p:nvPr>
            <p:extLst/>
          </p:nvPr>
        </p:nvGraphicFramePr>
        <p:xfrm>
          <a:off x="1135063" y="1641926"/>
          <a:ext cx="533400" cy="289145"/>
        </p:xfrm>
        <a:graphic>
          <a:graphicData uri="http://schemas.openxmlformats.org/presentationml/2006/ole">
            <mc:AlternateContent xmlns:mc="http://schemas.openxmlformats.org/markup-compatibility/2006">
              <mc:Choice xmlns:v="urn:schemas-microsoft-com:vml" Requires="v">
                <p:oleObj spid="_x0000_s2503" name="Equation" r:id="rId8" imgW="444240" imgH="241200" progId="Equation.DSMT4">
                  <p:embed/>
                </p:oleObj>
              </mc:Choice>
              <mc:Fallback>
                <p:oleObj name="Equation" r:id="rId8" imgW="444240" imgH="241200" progId="Equation.DSMT4">
                  <p:embed/>
                  <p:pic>
                    <p:nvPicPr>
                      <p:cNvPr id="0" name=""/>
                      <p:cNvPicPr>
                        <a:picLocks noChangeAspect="1" noChangeArrowheads="1"/>
                      </p:cNvPicPr>
                      <p:nvPr/>
                    </p:nvPicPr>
                    <p:blipFill>
                      <a:blip r:embed="rId9"/>
                      <a:srcRect/>
                      <a:stretch>
                        <a:fillRect/>
                      </a:stretch>
                    </p:blipFill>
                    <p:spPr bwMode="auto">
                      <a:xfrm>
                        <a:off x="1135063" y="1641926"/>
                        <a:ext cx="533400" cy="289145"/>
                      </a:xfrm>
                      <a:prstGeom prst="rect">
                        <a:avLst/>
                      </a:prstGeom>
                      <a:noFill/>
                      <a:ln>
                        <a:noFill/>
                      </a:ln>
                    </p:spPr>
                  </p:pic>
                </p:oleObj>
              </mc:Fallback>
            </mc:AlternateContent>
          </a:graphicData>
        </a:graphic>
      </p:graphicFrame>
      <p:sp>
        <p:nvSpPr>
          <p:cNvPr id="49" name="TextBox 48"/>
          <p:cNvSpPr txBox="1"/>
          <p:nvPr/>
        </p:nvSpPr>
        <p:spPr>
          <a:xfrm>
            <a:off x="308498" y="1950032"/>
            <a:ext cx="1194622" cy="461665"/>
          </a:xfrm>
          <a:prstGeom prst="rect">
            <a:avLst/>
          </a:prstGeom>
          <a:noFill/>
        </p:spPr>
        <p:txBody>
          <a:bodyPr wrap="none" rtlCol="0">
            <a:spAutoFit/>
          </a:bodyPr>
          <a:lstStyle/>
          <a:p>
            <a:pPr algn="ctr"/>
            <a:r>
              <a:rPr lang="en-US" altLang="zh-TW" b="1" dirty="0" smtClean="0">
                <a:latin typeface="Calibri" panose="020F0502020204030204" pitchFamily="34" charset="0"/>
              </a:rPr>
              <a:t>Stage 2:</a:t>
            </a:r>
            <a:endParaRPr lang="zh-TW" altLang="en-US" b="1" dirty="0">
              <a:latin typeface="Calibri" panose="020F0502020204030204" pitchFamily="34" charset="0"/>
            </a:endParaRPr>
          </a:p>
        </p:txBody>
      </p:sp>
      <p:graphicFrame>
        <p:nvGraphicFramePr>
          <p:cNvPr id="50" name="Object 49"/>
          <p:cNvGraphicFramePr>
            <a:graphicFrameLocks noChangeAspect="1"/>
          </p:cNvGraphicFramePr>
          <p:nvPr>
            <p:extLst/>
          </p:nvPr>
        </p:nvGraphicFramePr>
        <p:xfrm>
          <a:off x="1135063" y="2347682"/>
          <a:ext cx="1873250" cy="288925"/>
        </p:xfrm>
        <a:graphic>
          <a:graphicData uri="http://schemas.openxmlformats.org/presentationml/2006/ole">
            <mc:AlternateContent xmlns:mc="http://schemas.openxmlformats.org/markup-compatibility/2006">
              <mc:Choice xmlns:v="urn:schemas-microsoft-com:vml" Requires="v">
                <p:oleObj spid="_x0000_s2504" name="Equation" r:id="rId10" imgW="1562040" imgH="241200" progId="Equation.DSMT4">
                  <p:embed/>
                </p:oleObj>
              </mc:Choice>
              <mc:Fallback>
                <p:oleObj name="Equation" r:id="rId10" imgW="1562040" imgH="241200" progId="Equation.DSMT4">
                  <p:embed/>
                  <p:pic>
                    <p:nvPicPr>
                      <p:cNvPr id="0" name=""/>
                      <p:cNvPicPr>
                        <a:picLocks noChangeAspect="1" noChangeArrowheads="1"/>
                      </p:cNvPicPr>
                      <p:nvPr/>
                    </p:nvPicPr>
                    <p:blipFill>
                      <a:blip r:embed="rId11"/>
                      <a:srcRect/>
                      <a:stretch>
                        <a:fillRect/>
                      </a:stretch>
                    </p:blipFill>
                    <p:spPr bwMode="auto">
                      <a:xfrm>
                        <a:off x="1135063" y="2347682"/>
                        <a:ext cx="1873250" cy="288925"/>
                      </a:xfrm>
                      <a:prstGeom prst="rect">
                        <a:avLst/>
                      </a:prstGeom>
                      <a:noFill/>
                      <a:ln>
                        <a:noFill/>
                      </a:ln>
                    </p:spPr>
                  </p:pic>
                </p:oleObj>
              </mc:Fallback>
            </mc:AlternateContent>
          </a:graphicData>
        </a:graphic>
      </p:graphicFrame>
      <p:graphicFrame>
        <p:nvGraphicFramePr>
          <p:cNvPr id="51" name="Object 50"/>
          <p:cNvGraphicFramePr>
            <a:graphicFrameLocks noChangeAspect="1"/>
          </p:cNvGraphicFramePr>
          <p:nvPr>
            <p:extLst/>
          </p:nvPr>
        </p:nvGraphicFramePr>
        <p:xfrm>
          <a:off x="1135063" y="2652482"/>
          <a:ext cx="1873250" cy="288925"/>
        </p:xfrm>
        <a:graphic>
          <a:graphicData uri="http://schemas.openxmlformats.org/presentationml/2006/ole">
            <mc:AlternateContent xmlns:mc="http://schemas.openxmlformats.org/markup-compatibility/2006">
              <mc:Choice xmlns:v="urn:schemas-microsoft-com:vml" Requires="v">
                <p:oleObj spid="_x0000_s2505" name="Equation" r:id="rId12" imgW="1562040" imgH="241200" progId="Equation.DSMT4">
                  <p:embed/>
                </p:oleObj>
              </mc:Choice>
              <mc:Fallback>
                <p:oleObj name="Equation" r:id="rId12" imgW="1562040" imgH="241200" progId="Equation.DSMT4">
                  <p:embed/>
                  <p:pic>
                    <p:nvPicPr>
                      <p:cNvPr id="0" name=""/>
                      <p:cNvPicPr>
                        <a:picLocks noChangeAspect="1" noChangeArrowheads="1"/>
                      </p:cNvPicPr>
                      <p:nvPr/>
                    </p:nvPicPr>
                    <p:blipFill>
                      <a:blip r:embed="rId13"/>
                      <a:srcRect/>
                      <a:stretch>
                        <a:fillRect/>
                      </a:stretch>
                    </p:blipFill>
                    <p:spPr bwMode="auto">
                      <a:xfrm>
                        <a:off x="1135063" y="2652482"/>
                        <a:ext cx="18732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51"/>
          <p:cNvGraphicFramePr>
            <a:graphicFrameLocks noChangeAspect="1"/>
          </p:cNvGraphicFramePr>
          <p:nvPr>
            <p:extLst/>
          </p:nvPr>
        </p:nvGraphicFramePr>
        <p:xfrm>
          <a:off x="1135063" y="2967038"/>
          <a:ext cx="1903412" cy="288925"/>
        </p:xfrm>
        <a:graphic>
          <a:graphicData uri="http://schemas.openxmlformats.org/presentationml/2006/ole">
            <mc:AlternateContent xmlns:mc="http://schemas.openxmlformats.org/markup-compatibility/2006">
              <mc:Choice xmlns:v="urn:schemas-microsoft-com:vml" Requires="v">
                <p:oleObj spid="_x0000_s2506" name="Equation" r:id="rId14" imgW="1587240" imgH="241200" progId="Equation.DSMT4">
                  <p:embed/>
                </p:oleObj>
              </mc:Choice>
              <mc:Fallback>
                <p:oleObj name="Equation" r:id="rId14" imgW="1587240" imgH="241200" progId="Equation.DSMT4">
                  <p:embed/>
                  <p:pic>
                    <p:nvPicPr>
                      <p:cNvPr id="0" name=""/>
                      <p:cNvPicPr>
                        <a:picLocks noChangeAspect="1" noChangeArrowheads="1"/>
                      </p:cNvPicPr>
                      <p:nvPr/>
                    </p:nvPicPr>
                    <p:blipFill>
                      <a:blip r:embed="rId15"/>
                      <a:srcRect/>
                      <a:stretch>
                        <a:fillRect/>
                      </a:stretch>
                    </p:blipFill>
                    <p:spPr bwMode="auto">
                      <a:xfrm>
                        <a:off x="1135063" y="2967038"/>
                        <a:ext cx="190341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52"/>
          <p:cNvGraphicFramePr>
            <a:graphicFrameLocks noChangeAspect="1"/>
          </p:cNvGraphicFramePr>
          <p:nvPr>
            <p:extLst/>
          </p:nvPr>
        </p:nvGraphicFramePr>
        <p:xfrm>
          <a:off x="1150938" y="3557588"/>
          <a:ext cx="1614487" cy="957262"/>
        </p:xfrm>
        <a:graphic>
          <a:graphicData uri="http://schemas.openxmlformats.org/presentationml/2006/ole">
            <mc:AlternateContent xmlns:mc="http://schemas.openxmlformats.org/markup-compatibility/2006">
              <mc:Choice xmlns:v="urn:schemas-microsoft-com:vml" Requires="v">
                <p:oleObj spid="_x0000_s2507" name="Equation" r:id="rId16" imgW="1346040" imgH="799920" progId="Equation.DSMT4">
                  <p:embed/>
                </p:oleObj>
              </mc:Choice>
              <mc:Fallback>
                <p:oleObj name="Equation" r:id="rId16" imgW="1346040" imgH="799920" progId="Equation.DSMT4">
                  <p:embed/>
                  <p:pic>
                    <p:nvPicPr>
                      <p:cNvPr id="0" name=""/>
                      <p:cNvPicPr>
                        <a:picLocks noChangeAspect="1" noChangeArrowheads="1"/>
                      </p:cNvPicPr>
                      <p:nvPr/>
                    </p:nvPicPr>
                    <p:blipFill>
                      <a:blip r:embed="rId17"/>
                      <a:srcRect/>
                      <a:stretch>
                        <a:fillRect/>
                      </a:stretch>
                    </p:blipFill>
                    <p:spPr bwMode="auto">
                      <a:xfrm>
                        <a:off x="1150938" y="3557588"/>
                        <a:ext cx="1614487"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 name="TextBox 53"/>
          <p:cNvSpPr txBox="1"/>
          <p:nvPr/>
        </p:nvSpPr>
        <p:spPr>
          <a:xfrm>
            <a:off x="308498" y="3391692"/>
            <a:ext cx="1194622" cy="461665"/>
          </a:xfrm>
          <a:prstGeom prst="rect">
            <a:avLst/>
          </a:prstGeom>
          <a:noFill/>
        </p:spPr>
        <p:txBody>
          <a:bodyPr wrap="none" rtlCol="0">
            <a:spAutoFit/>
          </a:bodyPr>
          <a:lstStyle/>
          <a:p>
            <a:pPr algn="ctr"/>
            <a:r>
              <a:rPr lang="en-US" altLang="zh-TW" b="1" dirty="0" smtClean="0">
                <a:latin typeface="Calibri" panose="020F0502020204030204" pitchFamily="34" charset="0"/>
              </a:rPr>
              <a:t>Stage 1:</a:t>
            </a:r>
            <a:endParaRPr lang="zh-TW" altLang="en-US" b="1" dirty="0">
              <a:latin typeface="Calibri" panose="020F0502020204030204" pitchFamily="34" charset="0"/>
            </a:endParaRPr>
          </a:p>
        </p:txBody>
      </p:sp>
      <p:sp>
        <p:nvSpPr>
          <p:cNvPr id="55" name="Rounded Rectangle 54"/>
          <p:cNvSpPr/>
          <p:nvPr/>
        </p:nvSpPr>
        <p:spPr>
          <a:xfrm>
            <a:off x="3279775" y="3909101"/>
            <a:ext cx="590550" cy="233362"/>
          </a:xfrm>
          <a:prstGeom prst="roundRect">
            <a:avLst>
              <a:gd name="adj" fmla="val 39116"/>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6" name="Object 55"/>
          <p:cNvGraphicFramePr>
            <a:graphicFrameLocks noChangeAspect="1"/>
          </p:cNvGraphicFramePr>
          <p:nvPr>
            <p:extLst/>
          </p:nvPr>
        </p:nvGraphicFramePr>
        <p:xfrm>
          <a:off x="1150938" y="4510763"/>
          <a:ext cx="3059112" cy="957263"/>
        </p:xfrm>
        <a:graphic>
          <a:graphicData uri="http://schemas.openxmlformats.org/presentationml/2006/ole">
            <mc:AlternateContent xmlns:mc="http://schemas.openxmlformats.org/markup-compatibility/2006">
              <mc:Choice xmlns:v="urn:schemas-microsoft-com:vml" Requires="v">
                <p:oleObj spid="_x0000_s2508" name="Equation" r:id="rId18" imgW="2552400" imgH="799920" progId="Equation.DSMT4">
                  <p:embed/>
                </p:oleObj>
              </mc:Choice>
              <mc:Fallback>
                <p:oleObj name="Equation" r:id="rId18" imgW="2552400" imgH="799920" progId="Equation.DSMT4">
                  <p:embed/>
                  <p:pic>
                    <p:nvPicPr>
                      <p:cNvPr id="0" name=""/>
                      <p:cNvPicPr>
                        <a:picLocks noChangeAspect="1" noChangeArrowheads="1"/>
                      </p:cNvPicPr>
                      <p:nvPr/>
                    </p:nvPicPr>
                    <p:blipFill>
                      <a:blip r:embed="rId19"/>
                      <a:srcRect/>
                      <a:stretch>
                        <a:fillRect/>
                      </a:stretch>
                    </p:blipFill>
                    <p:spPr bwMode="auto">
                      <a:xfrm>
                        <a:off x="1150938" y="4510763"/>
                        <a:ext cx="3059112"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 name="Object 56"/>
          <p:cNvGraphicFramePr>
            <a:graphicFrameLocks noChangeAspect="1"/>
          </p:cNvGraphicFramePr>
          <p:nvPr>
            <p:extLst/>
          </p:nvPr>
        </p:nvGraphicFramePr>
        <p:xfrm>
          <a:off x="1143000" y="5462588"/>
          <a:ext cx="3074988" cy="957262"/>
        </p:xfrm>
        <a:graphic>
          <a:graphicData uri="http://schemas.openxmlformats.org/presentationml/2006/ole">
            <mc:AlternateContent xmlns:mc="http://schemas.openxmlformats.org/markup-compatibility/2006">
              <mc:Choice xmlns:v="urn:schemas-microsoft-com:vml" Requires="v">
                <p:oleObj spid="_x0000_s2509" name="Equation" r:id="rId20" imgW="2565360" imgH="799920" progId="Equation.DSMT4">
                  <p:embed/>
                </p:oleObj>
              </mc:Choice>
              <mc:Fallback>
                <p:oleObj name="Equation" r:id="rId20" imgW="2565360" imgH="799920" progId="Equation.DSMT4">
                  <p:embed/>
                  <p:pic>
                    <p:nvPicPr>
                      <p:cNvPr id="0" name=""/>
                      <p:cNvPicPr>
                        <a:picLocks noChangeAspect="1" noChangeArrowheads="1"/>
                      </p:cNvPicPr>
                      <p:nvPr/>
                    </p:nvPicPr>
                    <p:blipFill>
                      <a:blip r:embed="rId21"/>
                      <a:srcRect/>
                      <a:stretch>
                        <a:fillRect/>
                      </a:stretch>
                    </p:blipFill>
                    <p:spPr bwMode="auto">
                      <a:xfrm>
                        <a:off x="1143000" y="5462588"/>
                        <a:ext cx="307498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 name="Rounded Rectangle 57"/>
          <p:cNvSpPr/>
          <p:nvPr/>
        </p:nvSpPr>
        <p:spPr>
          <a:xfrm>
            <a:off x="3279775" y="4855251"/>
            <a:ext cx="590550" cy="233362"/>
          </a:xfrm>
          <a:prstGeom prst="roundRect">
            <a:avLst>
              <a:gd name="adj" fmla="val 39116"/>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Rounded Rectangle 59"/>
          <p:cNvSpPr/>
          <p:nvPr/>
        </p:nvSpPr>
        <p:spPr>
          <a:xfrm>
            <a:off x="3292475" y="6125251"/>
            <a:ext cx="590550" cy="233362"/>
          </a:xfrm>
          <a:prstGeom prst="roundRect">
            <a:avLst>
              <a:gd name="adj" fmla="val 39116"/>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TextBox 60"/>
          <p:cNvSpPr txBox="1"/>
          <p:nvPr/>
        </p:nvSpPr>
        <p:spPr>
          <a:xfrm>
            <a:off x="4685117" y="4472827"/>
            <a:ext cx="1194622" cy="461665"/>
          </a:xfrm>
          <a:prstGeom prst="rect">
            <a:avLst/>
          </a:prstGeom>
          <a:noFill/>
        </p:spPr>
        <p:txBody>
          <a:bodyPr wrap="none" rtlCol="0">
            <a:spAutoFit/>
          </a:bodyPr>
          <a:lstStyle/>
          <a:p>
            <a:pPr algn="ctr"/>
            <a:r>
              <a:rPr lang="en-US" altLang="zh-TW" b="1" dirty="0" smtClean="0">
                <a:latin typeface="Calibri" panose="020F0502020204030204" pitchFamily="34" charset="0"/>
              </a:rPr>
              <a:t>Stage 0:</a:t>
            </a:r>
            <a:endParaRPr lang="zh-TW" altLang="en-US" b="1" dirty="0">
              <a:latin typeface="Calibri" panose="020F0502020204030204" pitchFamily="34" charset="0"/>
            </a:endParaRPr>
          </a:p>
        </p:txBody>
      </p:sp>
      <p:graphicFrame>
        <p:nvGraphicFramePr>
          <p:cNvPr id="62" name="Object 61"/>
          <p:cNvGraphicFramePr>
            <a:graphicFrameLocks noChangeAspect="1"/>
          </p:cNvGraphicFramePr>
          <p:nvPr>
            <p:extLst/>
          </p:nvPr>
        </p:nvGraphicFramePr>
        <p:xfrm>
          <a:off x="5185062" y="4706073"/>
          <a:ext cx="3046413" cy="957263"/>
        </p:xfrm>
        <a:graphic>
          <a:graphicData uri="http://schemas.openxmlformats.org/presentationml/2006/ole">
            <mc:AlternateContent xmlns:mc="http://schemas.openxmlformats.org/markup-compatibility/2006">
              <mc:Choice xmlns:v="urn:schemas-microsoft-com:vml" Requires="v">
                <p:oleObj spid="_x0000_s2510" name="Equation" r:id="rId22" imgW="2539800" imgH="799920" progId="Equation.DSMT4">
                  <p:embed/>
                </p:oleObj>
              </mc:Choice>
              <mc:Fallback>
                <p:oleObj name="Equation" r:id="rId22" imgW="2539800" imgH="799920" progId="Equation.DSMT4">
                  <p:embed/>
                  <p:pic>
                    <p:nvPicPr>
                      <p:cNvPr id="0" name=""/>
                      <p:cNvPicPr>
                        <a:picLocks noChangeAspect="1" noChangeArrowheads="1"/>
                      </p:cNvPicPr>
                      <p:nvPr/>
                    </p:nvPicPr>
                    <p:blipFill>
                      <a:blip r:embed="rId23"/>
                      <a:srcRect/>
                      <a:stretch>
                        <a:fillRect/>
                      </a:stretch>
                    </p:blipFill>
                    <p:spPr bwMode="auto">
                      <a:xfrm>
                        <a:off x="5185062" y="4706073"/>
                        <a:ext cx="3046413"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Rounded Rectangle 62"/>
          <p:cNvSpPr/>
          <p:nvPr/>
        </p:nvSpPr>
        <p:spPr>
          <a:xfrm>
            <a:off x="7293262" y="5053736"/>
            <a:ext cx="590550" cy="233362"/>
          </a:xfrm>
          <a:prstGeom prst="roundRect">
            <a:avLst>
              <a:gd name="adj" fmla="val 39116"/>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6" name="Straight Arrow Connector 65"/>
          <p:cNvCxnSpPr>
            <a:stCxn id="7" idx="6"/>
            <a:endCxn id="11" idx="2"/>
          </p:cNvCxnSpPr>
          <p:nvPr/>
        </p:nvCxnSpPr>
        <p:spPr>
          <a:xfrm>
            <a:off x="7276519" y="1425119"/>
            <a:ext cx="542494" cy="85097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371852" y="1659522"/>
            <a:ext cx="288862" cy="338554"/>
          </a:xfrm>
          <a:prstGeom prst="rect">
            <a:avLst/>
          </a:prstGeom>
          <a:noFill/>
        </p:spPr>
        <p:txBody>
          <a:bodyPr wrap="none" rtlCol="0">
            <a:spAutoFit/>
          </a:bodyPr>
          <a:lstStyle/>
          <a:p>
            <a:pPr algn="ctr"/>
            <a:r>
              <a:rPr lang="en-US" altLang="zh-TW" sz="1600" dirty="0" smtClean="0"/>
              <a:t>5</a:t>
            </a:r>
            <a:endParaRPr lang="zh-TW" altLang="en-US" sz="1600" dirty="0"/>
          </a:p>
        </p:txBody>
      </p:sp>
      <p:cxnSp>
        <p:nvCxnSpPr>
          <p:cNvPr id="69" name="Straight Arrow Connector 68"/>
          <p:cNvCxnSpPr>
            <a:stCxn id="9" idx="6"/>
            <a:endCxn id="11" idx="2"/>
          </p:cNvCxnSpPr>
          <p:nvPr/>
        </p:nvCxnSpPr>
        <p:spPr>
          <a:xfrm>
            <a:off x="7276519" y="2276091"/>
            <a:ext cx="542494"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345525" y="2110668"/>
            <a:ext cx="288862" cy="338554"/>
          </a:xfrm>
          <a:prstGeom prst="rect">
            <a:avLst/>
          </a:prstGeom>
          <a:noFill/>
        </p:spPr>
        <p:txBody>
          <a:bodyPr wrap="none" rtlCol="0">
            <a:spAutoFit/>
          </a:bodyPr>
          <a:lstStyle/>
          <a:p>
            <a:pPr algn="ctr"/>
            <a:r>
              <a:rPr lang="en-US" altLang="zh-TW" sz="1600" dirty="0" smtClean="0"/>
              <a:t>3</a:t>
            </a:r>
            <a:endParaRPr lang="zh-TW" altLang="en-US" sz="1600" dirty="0"/>
          </a:p>
        </p:txBody>
      </p:sp>
      <p:cxnSp>
        <p:nvCxnSpPr>
          <p:cNvPr id="72" name="Straight Arrow Connector 71"/>
          <p:cNvCxnSpPr>
            <a:stCxn id="10" idx="6"/>
            <a:endCxn id="11" idx="2"/>
          </p:cNvCxnSpPr>
          <p:nvPr/>
        </p:nvCxnSpPr>
        <p:spPr>
          <a:xfrm flipV="1">
            <a:off x="7276519" y="2276091"/>
            <a:ext cx="542494" cy="85097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384489" y="2597122"/>
            <a:ext cx="288862" cy="338554"/>
          </a:xfrm>
          <a:prstGeom prst="rect">
            <a:avLst/>
          </a:prstGeom>
          <a:noFill/>
        </p:spPr>
        <p:txBody>
          <a:bodyPr wrap="none" rtlCol="0">
            <a:spAutoFit/>
          </a:bodyPr>
          <a:lstStyle/>
          <a:p>
            <a:pPr algn="ctr"/>
            <a:r>
              <a:rPr lang="en-US" altLang="zh-TW" sz="1600" dirty="0" smtClean="0"/>
              <a:t>4</a:t>
            </a:r>
            <a:endParaRPr lang="zh-TW" altLang="en-US" sz="1600" dirty="0"/>
          </a:p>
        </p:txBody>
      </p:sp>
      <p:cxnSp>
        <p:nvCxnSpPr>
          <p:cNvPr id="75" name="Straight Arrow Connector 74"/>
          <p:cNvCxnSpPr>
            <a:stCxn id="5" idx="6"/>
            <a:endCxn id="9" idx="2"/>
          </p:cNvCxnSpPr>
          <p:nvPr/>
        </p:nvCxnSpPr>
        <p:spPr>
          <a:xfrm>
            <a:off x="6053247" y="1425119"/>
            <a:ext cx="808423" cy="850972"/>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152384" y="1506891"/>
            <a:ext cx="288862" cy="338554"/>
          </a:xfrm>
          <a:prstGeom prst="rect">
            <a:avLst/>
          </a:prstGeom>
          <a:noFill/>
        </p:spPr>
        <p:txBody>
          <a:bodyPr wrap="none" rtlCol="0">
            <a:spAutoFit/>
          </a:bodyPr>
          <a:lstStyle/>
          <a:p>
            <a:pPr algn="ctr"/>
            <a:r>
              <a:rPr lang="en-US" altLang="zh-TW" sz="1600" dirty="0" smtClean="0"/>
              <a:t>4</a:t>
            </a:r>
            <a:endParaRPr lang="zh-TW" altLang="en-US" sz="1600" dirty="0"/>
          </a:p>
        </p:txBody>
      </p:sp>
      <p:cxnSp>
        <p:nvCxnSpPr>
          <p:cNvPr id="78" name="Straight Arrow Connector 77"/>
          <p:cNvCxnSpPr>
            <a:stCxn id="6" idx="6"/>
            <a:endCxn id="9" idx="2"/>
          </p:cNvCxnSpPr>
          <p:nvPr/>
        </p:nvCxnSpPr>
        <p:spPr>
          <a:xfrm>
            <a:off x="6053247" y="2276091"/>
            <a:ext cx="808423"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109418" y="2110668"/>
            <a:ext cx="288862" cy="338554"/>
          </a:xfrm>
          <a:prstGeom prst="rect">
            <a:avLst/>
          </a:prstGeom>
          <a:noFill/>
        </p:spPr>
        <p:txBody>
          <a:bodyPr wrap="none" rtlCol="0">
            <a:spAutoFit/>
          </a:bodyPr>
          <a:lstStyle/>
          <a:p>
            <a:pPr algn="ctr"/>
            <a:r>
              <a:rPr lang="en-US" altLang="zh-TW" sz="1600" dirty="0" smtClean="0"/>
              <a:t>2</a:t>
            </a:r>
            <a:endParaRPr lang="zh-TW" altLang="en-US" sz="1600" dirty="0"/>
          </a:p>
        </p:txBody>
      </p:sp>
      <p:cxnSp>
        <p:nvCxnSpPr>
          <p:cNvPr id="81" name="Straight Arrow Connector 80"/>
          <p:cNvCxnSpPr>
            <a:stCxn id="8" idx="6"/>
            <a:endCxn id="10" idx="2"/>
          </p:cNvCxnSpPr>
          <p:nvPr/>
        </p:nvCxnSpPr>
        <p:spPr>
          <a:xfrm>
            <a:off x="6053247" y="3127063"/>
            <a:ext cx="808423"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29422" y="2994410"/>
            <a:ext cx="288862" cy="338554"/>
          </a:xfrm>
          <a:prstGeom prst="rect">
            <a:avLst/>
          </a:prstGeom>
          <a:noFill/>
        </p:spPr>
        <p:txBody>
          <a:bodyPr wrap="none" rtlCol="0">
            <a:spAutoFit/>
          </a:bodyPr>
          <a:lstStyle/>
          <a:p>
            <a:pPr algn="ctr"/>
            <a:r>
              <a:rPr lang="en-US" altLang="zh-TW" sz="1600" dirty="0" smtClean="0"/>
              <a:t>1</a:t>
            </a:r>
            <a:endParaRPr lang="zh-TW" altLang="en-US" sz="1600" dirty="0"/>
          </a:p>
        </p:txBody>
      </p:sp>
      <p:cxnSp>
        <p:nvCxnSpPr>
          <p:cNvPr id="84" name="Straight Arrow Connector 83"/>
          <p:cNvCxnSpPr>
            <a:stCxn id="4" idx="6"/>
            <a:endCxn id="6" idx="2"/>
          </p:cNvCxnSpPr>
          <p:nvPr/>
        </p:nvCxnSpPr>
        <p:spPr>
          <a:xfrm>
            <a:off x="5095904" y="2276091"/>
            <a:ext cx="542494"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22963" y="2115433"/>
            <a:ext cx="288862" cy="338554"/>
          </a:xfrm>
          <a:prstGeom prst="rect">
            <a:avLst/>
          </a:prstGeom>
          <a:noFill/>
        </p:spPr>
        <p:txBody>
          <a:bodyPr wrap="none" rtlCol="0">
            <a:spAutoFit/>
          </a:bodyPr>
          <a:lstStyle/>
          <a:p>
            <a:pPr algn="ctr"/>
            <a:r>
              <a:rPr lang="en-US" altLang="zh-TW" sz="1600" dirty="0"/>
              <a:t>3</a:t>
            </a:r>
            <a:endParaRPr lang="zh-TW" altLang="en-US" sz="1600" dirty="0"/>
          </a:p>
        </p:txBody>
      </p:sp>
      <p:graphicFrame>
        <p:nvGraphicFramePr>
          <p:cNvPr id="87" name="Object 86"/>
          <p:cNvGraphicFramePr>
            <a:graphicFrameLocks noChangeAspect="1"/>
          </p:cNvGraphicFramePr>
          <p:nvPr>
            <p:extLst/>
          </p:nvPr>
        </p:nvGraphicFramePr>
        <p:xfrm>
          <a:off x="3906044" y="3908306"/>
          <a:ext cx="319088" cy="227013"/>
        </p:xfrm>
        <a:graphic>
          <a:graphicData uri="http://schemas.openxmlformats.org/presentationml/2006/ole">
            <mc:AlternateContent xmlns:mc="http://schemas.openxmlformats.org/markup-compatibility/2006">
              <mc:Choice xmlns:v="urn:schemas-microsoft-com:vml" Requires="v">
                <p:oleObj spid="_x0000_s2511" name="Equation" r:id="rId24" imgW="266400" imgH="190440" progId="Equation.DSMT4">
                  <p:embed/>
                </p:oleObj>
              </mc:Choice>
              <mc:Fallback>
                <p:oleObj name="Equation" r:id="rId24" imgW="266400" imgH="190440" progId="Equation.DSMT4">
                  <p:embed/>
                  <p:pic>
                    <p:nvPicPr>
                      <p:cNvPr id="0" name=""/>
                      <p:cNvPicPr>
                        <a:picLocks noChangeAspect="1" noChangeArrowheads="1"/>
                      </p:cNvPicPr>
                      <p:nvPr/>
                    </p:nvPicPr>
                    <p:blipFill>
                      <a:blip r:embed="rId25"/>
                      <a:srcRect/>
                      <a:stretch>
                        <a:fillRect/>
                      </a:stretch>
                    </p:blipFill>
                    <p:spPr bwMode="auto">
                      <a:xfrm>
                        <a:off x="3906044" y="3908306"/>
                        <a:ext cx="319088"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1" name="TextBox 90"/>
          <p:cNvSpPr txBox="1"/>
          <p:nvPr/>
        </p:nvSpPr>
        <p:spPr>
          <a:xfrm>
            <a:off x="4400422" y="5740309"/>
            <a:ext cx="4456156" cy="830997"/>
          </a:xfrm>
          <a:prstGeom prst="rect">
            <a:avLst/>
          </a:prstGeom>
          <a:noFill/>
        </p:spPr>
        <p:txBody>
          <a:bodyPr wrap="none" rtlCol="0">
            <a:spAutoFit/>
          </a:bodyPr>
          <a:lstStyle/>
          <a:p>
            <a:r>
              <a:rPr lang="en-US" altLang="zh-TW" b="1" dirty="0" smtClean="0">
                <a:latin typeface="Calibri" panose="020F0502020204030204" pitchFamily="34" charset="0"/>
              </a:rPr>
              <a:t>The shortest path: </a:t>
            </a:r>
            <a:r>
              <a:rPr lang="en-US" altLang="zh-TW" dirty="0" smtClean="0">
                <a:latin typeface="Calibri" panose="020F0502020204030204" pitchFamily="34" charset="0"/>
              </a:rPr>
              <a:t>1 </a:t>
            </a:r>
            <a:r>
              <a:rPr lang="en-US" altLang="zh-TW" dirty="0" smtClean="0">
                <a:latin typeface="Calibri" panose="020F0502020204030204" pitchFamily="34" charset="0"/>
                <a:sym typeface="Wingdings" panose="05000000000000000000" pitchFamily="2" charset="2"/>
              </a:rPr>
              <a:t> 3  6 8</a:t>
            </a:r>
          </a:p>
          <a:p>
            <a:r>
              <a:rPr lang="en-US" altLang="zh-TW" b="1" dirty="0" smtClean="0">
                <a:latin typeface="Calibri" panose="020F0502020204030204" pitchFamily="34" charset="0"/>
                <a:sym typeface="Wingdings" panose="05000000000000000000" pitchFamily="2" charset="2"/>
              </a:rPr>
              <a:t>The </a:t>
            </a:r>
            <a:r>
              <a:rPr lang="en-US" altLang="zh-TW" b="1" dirty="0">
                <a:latin typeface="Calibri" panose="020F0502020204030204" pitchFamily="34" charset="0"/>
              </a:rPr>
              <a:t>shortest </a:t>
            </a:r>
            <a:r>
              <a:rPr lang="en-US" altLang="zh-TW" b="1" dirty="0" smtClean="0">
                <a:latin typeface="Calibri" panose="020F0502020204030204" pitchFamily="34" charset="0"/>
                <a:sym typeface="Wingdings" panose="05000000000000000000" pitchFamily="2" charset="2"/>
              </a:rPr>
              <a:t>path length:</a:t>
            </a:r>
            <a:r>
              <a:rPr lang="en-US" altLang="zh-TW" dirty="0" smtClean="0">
                <a:latin typeface="Calibri" panose="020F0502020204030204" pitchFamily="34" charset="0"/>
                <a:sym typeface="Wingdings" panose="05000000000000000000" pitchFamily="2" charset="2"/>
              </a:rPr>
              <a:t> 8</a:t>
            </a:r>
            <a:endParaRPr lang="zh-TW" altLang="en-US" dirty="0">
              <a:latin typeface="Calibri" panose="020F0502020204030204" pitchFamily="34" charset="0"/>
            </a:endParaRPr>
          </a:p>
        </p:txBody>
      </p:sp>
      <p:sp>
        <p:nvSpPr>
          <p:cNvPr id="3" name="Slide Number Placeholder 2"/>
          <p:cNvSpPr>
            <a:spLocks noGrp="1"/>
          </p:cNvSpPr>
          <p:nvPr>
            <p:ph type="sldNum" sz="quarter" idx="12"/>
          </p:nvPr>
        </p:nvSpPr>
        <p:spPr/>
        <p:txBody>
          <a:bodyPr/>
          <a:lstStyle/>
          <a:p>
            <a:fld id="{F1D4FDB6-4916-43D1-8E94-03CA72CA546B}" type="slidenum">
              <a:rPr lang="zh-TW" altLang="en-US" smtClean="0"/>
              <a:t>6</a:t>
            </a:fld>
            <a:endParaRPr lang="zh-TW" altLang="en-US"/>
          </a:p>
        </p:txBody>
      </p:sp>
      <p:sp>
        <p:nvSpPr>
          <p:cNvPr id="59" name="Footer Placeholder 58"/>
          <p:cNvSpPr>
            <a:spLocks noGrp="1"/>
          </p:cNvSpPr>
          <p:nvPr>
            <p:ph type="ftr" sz="quarter" idx="13"/>
          </p:nvPr>
        </p:nvSpPr>
        <p:spPr/>
        <p:txBody>
          <a:bodyPr/>
          <a:lstStyle/>
          <a:p>
            <a:pPr>
              <a:defRPr/>
            </a:pPr>
            <a:r>
              <a:rPr lang="en-US" altLang="en-US" smtClean="0"/>
              <a:t>ME566 Lecture 7-</a:t>
            </a:r>
            <a:endParaRPr lang="en-US" altLang="en-US" dirty="0"/>
          </a:p>
        </p:txBody>
      </p:sp>
    </p:spTree>
    <p:extLst>
      <p:ext uri="{BB962C8B-B14F-4D97-AF65-F5344CB8AC3E}">
        <p14:creationId xmlns:p14="http://schemas.microsoft.com/office/powerpoint/2010/main" val="232791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par>
                                <p:cTn id="23" presetID="9"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dissolve">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par>
                                <p:cTn id="31" presetID="9"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dissolve">
                                      <p:cBhvr>
                                        <p:cTn id="33" dur="500"/>
                                        <p:tgtEl>
                                          <p:spTgt spid="6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par>
                                <p:cTn id="39" presetID="9"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dissolv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left)">
                                      <p:cBhvr>
                                        <p:cTn id="56" dur="500"/>
                                        <p:tgtEl>
                                          <p:spTgt spid="8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500"/>
                                        <p:tgtEl>
                                          <p:spTgt spid="55"/>
                                        </p:tgtEl>
                                      </p:cBhvr>
                                    </p:animEffect>
                                  </p:childTnLst>
                                </p:cTn>
                              </p:par>
                              <p:par>
                                <p:cTn id="62" presetID="22" presetClass="entr" presetSubtype="8" fill="hold"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wipe(left)">
                                      <p:cBhvr>
                                        <p:cTn id="64" dur="500"/>
                                        <p:tgtEl>
                                          <p:spTgt spid="87"/>
                                        </p:tgtEl>
                                      </p:cBhvr>
                                    </p:animEffect>
                                  </p:childTnLst>
                                </p:cTn>
                              </p:par>
                              <p:par>
                                <p:cTn id="65" presetID="9"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dissolve">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left)">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wipe(left)">
                                      <p:cBhvr>
                                        <p:cTn id="77" dur="500"/>
                                        <p:tgtEl>
                                          <p:spTgt spid="58"/>
                                        </p:tgtEl>
                                      </p:cBhvr>
                                    </p:animEffect>
                                  </p:childTnLst>
                                </p:cTn>
                              </p:par>
                              <p:par>
                                <p:cTn id="78" presetID="9"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dissolve">
                                      <p:cBhvr>
                                        <p:cTn id="80" dur="500"/>
                                        <p:tgtEl>
                                          <p:spTgt spid="7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wipe(left)">
                                      <p:cBhvr>
                                        <p:cTn id="85" dur="500"/>
                                        <p:tgtEl>
                                          <p:spTgt spid="5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par>
                                <p:cTn id="91" presetID="9" presetClass="entr" presetSubtype="0"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dissolve">
                                      <p:cBhvr>
                                        <p:cTn id="93" dur="500"/>
                                        <p:tgtEl>
                                          <p:spTgt spid="8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wipe(left)">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left)">
                                      <p:cBhvr>
                                        <p:cTn id="103" dur="500"/>
                                        <p:tgtEl>
                                          <p:spTgt spid="6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wipe(left)">
                                      <p:cBhvr>
                                        <p:cTn id="108" dur="500"/>
                                        <p:tgtEl>
                                          <p:spTgt spid="63"/>
                                        </p:tgtEl>
                                      </p:cBhvr>
                                    </p:animEffect>
                                  </p:childTnLst>
                                </p:cTn>
                              </p:par>
                              <p:par>
                                <p:cTn id="109" presetID="9"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dissolve">
                                      <p:cBhvr>
                                        <p:cTn id="111" dur="500"/>
                                        <p:tgtEl>
                                          <p:spTgt spid="8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91"/>
                                        </p:tgtEl>
                                        <p:attrNameLst>
                                          <p:attrName>style.visibility</p:attrName>
                                        </p:attrNameLst>
                                      </p:cBhvr>
                                      <p:to>
                                        <p:strVal val="visible"/>
                                      </p:to>
                                    </p:set>
                                    <p:animEffect transition="in" filter="wipe(left)">
                                      <p:cBhvr>
                                        <p:cTn id="116"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P spid="54" grpId="0"/>
      <p:bldP spid="55" grpId="0" animBg="1"/>
      <p:bldP spid="58" grpId="0" animBg="1"/>
      <p:bldP spid="60" grpId="0" animBg="1"/>
      <p:bldP spid="61" grpId="0"/>
      <p:bldP spid="63" grpId="0" animBg="1"/>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noAutofit/>
          </a:bodyPr>
          <a:lstStyle/>
          <a:p>
            <a:r>
              <a:rPr lang="en-US" altLang="zh-TW" dirty="0" smtClean="0"/>
              <a:t>Important Facts</a:t>
            </a:r>
            <a:endParaRPr lang="en-US" altLang="zh-TW" dirty="0"/>
          </a:p>
        </p:txBody>
      </p:sp>
      <p:sp>
        <p:nvSpPr>
          <p:cNvPr id="301059" name="Rectangle 3"/>
          <p:cNvSpPr>
            <a:spLocks noGrp="1" noChangeArrowheads="1"/>
          </p:cNvSpPr>
          <p:nvPr>
            <p:ph type="body" idx="1"/>
          </p:nvPr>
        </p:nvSpPr>
        <p:spPr>
          <a:xfrm>
            <a:off x="543317" y="901547"/>
            <a:ext cx="8115300" cy="5108575"/>
          </a:xfrm>
        </p:spPr>
        <p:txBody>
          <a:bodyPr>
            <a:normAutofit/>
          </a:bodyPr>
          <a:lstStyle/>
          <a:p>
            <a:pPr>
              <a:spcAft>
                <a:spcPts val="1800"/>
              </a:spcAft>
            </a:pPr>
            <a:r>
              <a:rPr lang="en-US" altLang="zh-TW" dirty="0" smtClean="0"/>
              <a:t>To solve the overall optimization problem (from Node 1 to Node 8), we solved all the </a:t>
            </a:r>
            <a:r>
              <a:rPr lang="en-US" altLang="zh-TW" dirty="0" smtClean="0">
                <a:solidFill>
                  <a:srgbClr val="FF0000"/>
                </a:solidFill>
              </a:rPr>
              <a:t>sub-</a:t>
            </a:r>
            <a:r>
              <a:rPr lang="en-US" altLang="zh-TW" dirty="0" smtClean="0"/>
              <a:t>problems (from all nodes to the terminal node)</a:t>
            </a:r>
          </a:p>
          <a:p>
            <a:pPr>
              <a:spcAft>
                <a:spcPts val="1800"/>
              </a:spcAft>
            </a:pPr>
            <a:r>
              <a:rPr lang="en-US" altLang="zh-TW" dirty="0" smtClean="0"/>
              <a:t>Hence, DP is </a:t>
            </a:r>
            <a:r>
              <a:rPr lang="en-US" altLang="zh-TW" dirty="0" smtClean="0">
                <a:solidFill>
                  <a:srgbClr val="FF0000"/>
                </a:solidFill>
              </a:rPr>
              <a:t>computationally expensive</a:t>
            </a:r>
            <a:endParaRPr lang="en-US" altLang="zh-TW" dirty="0" smtClean="0"/>
          </a:p>
          <a:p>
            <a:pPr>
              <a:spcAft>
                <a:spcPts val="1800"/>
              </a:spcAft>
            </a:pPr>
            <a:r>
              <a:rPr lang="en-US" altLang="zh-TW" dirty="0" smtClean="0"/>
              <a:t>DP problem was solved backwards in time</a:t>
            </a:r>
          </a:p>
          <a:p>
            <a:pPr>
              <a:spcAft>
                <a:spcPts val="1800"/>
              </a:spcAft>
            </a:pPr>
            <a:r>
              <a:rPr lang="en-US" altLang="zh-TW" dirty="0" smtClean="0"/>
              <a:t>Principle of Optimality!!</a:t>
            </a:r>
          </a:p>
          <a:p>
            <a:pPr>
              <a:spcAft>
                <a:spcPts val="1800"/>
              </a:spcAft>
            </a:pPr>
            <a:endParaRPr lang="en-US" altLang="zh-TW" dirty="0"/>
          </a:p>
        </p:txBody>
      </p:sp>
      <p:sp>
        <p:nvSpPr>
          <p:cNvPr id="2" name="Footer Placeholder 1"/>
          <p:cNvSpPr>
            <a:spLocks noGrp="1"/>
          </p:cNvSpPr>
          <p:nvPr>
            <p:ph type="ftr" sz="quarter" idx="10"/>
          </p:nvPr>
        </p:nvSpPr>
        <p:spPr/>
        <p:txBody>
          <a:bodyPr/>
          <a:lstStyle/>
          <a:p>
            <a:pPr>
              <a:defRPr/>
            </a:pPr>
            <a:r>
              <a:rPr lang="en-US" altLang="en-US" smtClean="0"/>
              <a:t>ME566 Lecture 7-</a:t>
            </a:r>
            <a:endParaRPr lang="en-US" altLang="en-US" dirty="0"/>
          </a:p>
        </p:txBody>
      </p:sp>
      <p:sp>
        <p:nvSpPr>
          <p:cNvPr id="3" name="Slide Number Placeholder 2"/>
          <p:cNvSpPr>
            <a:spLocks noGrp="1"/>
          </p:cNvSpPr>
          <p:nvPr>
            <p:ph type="sldNum" sz="quarter" idx="11"/>
          </p:nvPr>
        </p:nvSpPr>
        <p:spPr/>
        <p:txBody>
          <a:bodyPr/>
          <a:lstStyle/>
          <a:p>
            <a:pPr>
              <a:defRPr/>
            </a:pPr>
            <a:fld id="{823DCF73-8E7A-4D4D-B403-8C2F584A116F}" type="slidenum">
              <a:rPr lang="en-US" altLang="en-US" smtClean="0"/>
              <a:pPr>
                <a:defRPr/>
              </a:pPr>
              <a:t>7</a:t>
            </a:fld>
            <a:endParaRPr lang="en-US" altLang="en-US"/>
          </a:p>
        </p:txBody>
      </p:sp>
    </p:spTree>
    <p:extLst>
      <p:ext uri="{BB962C8B-B14F-4D97-AF65-F5344CB8AC3E}">
        <p14:creationId xmlns:p14="http://schemas.microsoft.com/office/powerpoint/2010/main" val="4149845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006929" y="4124562"/>
            <a:ext cx="7053943" cy="2323726"/>
          </a:xfrm>
          <a:prstGeom prst="roundRect">
            <a:avLst>
              <a:gd name="adj" fmla="val 3916"/>
            </a:avLst>
          </a:prstGeom>
          <a:solidFill>
            <a:schemeClr val="bg1"/>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latin typeface="Calibri" panose="020F0502020204030204" pitchFamily="34" charset="0"/>
            </a:endParaRPr>
          </a:p>
        </p:txBody>
      </p:sp>
      <p:sp>
        <p:nvSpPr>
          <p:cNvPr id="18" name="TextBox 17"/>
          <p:cNvSpPr txBox="1"/>
          <p:nvPr/>
        </p:nvSpPr>
        <p:spPr>
          <a:xfrm>
            <a:off x="1994131" y="4400837"/>
            <a:ext cx="941733" cy="400110"/>
          </a:xfrm>
          <a:prstGeom prst="rect">
            <a:avLst/>
          </a:prstGeom>
          <a:noFill/>
        </p:spPr>
        <p:txBody>
          <a:bodyPr wrap="none" rtlCol="0">
            <a:spAutoFit/>
          </a:bodyPr>
          <a:lstStyle/>
          <a:p>
            <a:r>
              <a:rPr lang="en-US" altLang="zh-TW" sz="2000" dirty="0" smtClean="0">
                <a:latin typeface="Calibri" panose="020F0502020204030204" pitchFamily="34" charset="0"/>
              </a:rPr>
              <a:t>Step </a:t>
            </a:r>
            <a:r>
              <a:rPr lang="en-US" altLang="zh-TW" sz="2000" i="1" dirty="0" smtClean="0">
                <a:latin typeface="Calibri" panose="020F0502020204030204" pitchFamily="34" charset="0"/>
              </a:rPr>
              <a:t>N</a:t>
            </a:r>
            <a:r>
              <a:rPr lang="en-US" altLang="zh-TW" sz="2000" dirty="0" smtClean="0">
                <a:latin typeface="Calibri" panose="020F0502020204030204" pitchFamily="34" charset="0"/>
              </a:rPr>
              <a:t>:</a:t>
            </a:r>
            <a:endParaRPr lang="zh-TW" altLang="en-US" sz="2000" dirty="0">
              <a:latin typeface="Calibri" panose="020F0502020204030204"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258036782"/>
              </p:ext>
            </p:extLst>
          </p:nvPr>
        </p:nvGraphicFramePr>
        <p:xfrm>
          <a:off x="2839972" y="4748169"/>
          <a:ext cx="1555750" cy="320675"/>
        </p:xfrm>
        <a:graphic>
          <a:graphicData uri="http://schemas.openxmlformats.org/presentationml/2006/ole">
            <mc:AlternateContent xmlns:mc="http://schemas.openxmlformats.org/markup-compatibility/2006">
              <mc:Choice xmlns:v="urn:schemas-microsoft-com:vml" Requires="v">
                <p:oleObj spid="_x0000_s3338" name="Equation" r:id="rId4" imgW="1282680" imgH="266400" progId="Equation.DSMT4">
                  <p:embed/>
                </p:oleObj>
              </mc:Choice>
              <mc:Fallback>
                <p:oleObj name="Equation" r:id="rId4" imgW="1282680" imgH="266400" progId="Equation.DSMT4">
                  <p:embed/>
                  <p:pic>
                    <p:nvPicPr>
                      <p:cNvPr id="0" name=""/>
                      <p:cNvPicPr>
                        <a:picLocks noChangeAspect="1" noChangeArrowheads="1"/>
                      </p:cNvPicPr>
                      <p:nvPr/>
                    </p:nvPicPr>
                    <p:blipFill>
                      <a:blip r:embed="rId5"/>
                      <a:srcRect/>
                      <a:stretch>
                        <a:fillRect/>
                      </a:stretch>
                    </p:blipFill>
                    <p:spPr bwMode="auto">
                      <a:xfrm>
                        <a:off x="2839972" y="4748169"/>
                        <a:ext cx="1555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Box 19"/>
          <p:cNvSpPr txBox="1"/>
          <p:nvPr/>
        </p:nvSpPr>
        <p:spPr>
          <a:xfrm>
            <a:off x="1994131" y="5209557"/>
            <a:ext cx="2270045" cy="400110"/>
          </a:xfrm>
          <a:prstGeom prst="rect">
            <a:avLst/>
          </a:prstGeom>
          <a:noFill/>
        </p:spPr>
        <p:txBody>
          <a:bodyPr wrap="none" rtlCol="0">
            <a:spAutoFit/>
          </a:bodyPr>
          <a:lstStyle/>
          <a:p>
            <a:r>
              <a:rPr lang="en-US" altLang="zh-TW" sz="2000" dirty="0" smtClean="0">
                <a:latin typeface="Calibri" panose="020F0502020204030204" pitchFamily="34" charset="0"/>
              </a:rPr>
              <a:t>Step </a:t>
            </a:r>
            <a:r>
              <a:rPr lang="en-US" altLang="zh-TW" sz="2000" i="1" dirty="0" smtClean="0">
                <a:latin typeface="Calibri" panose="020F0502020204030204" pitchFamily="34" charset="0"/>
              </a:rPr>
              <a:t>k</a:t>
            </a:r>
            <a:r>
              <a:rPr lang="en-US" altLang="zh-TW" sz="2000" dirty="0" smtClean="0">
                <a:latin typeface="Calibri" panose="020F0502020204030204" pitchFamily="34" charset="0"/>
              </a:rPr>
              <a:t>, for 0 ≤ </a:t>
            </a:r>
            <a:r>
              <a:rPr lang="en-US" altLang="zh-TW" sz="2000" i="1" dirty="0" smtClean="0">
                <a:latin typeface="Calibri" panose="020F0502020204030204" pitchFamily="34" charset="0"/>
              </a:rPr>
              <a:t>k </a:t>
            </a:r>
            <a:r>
              <a:rPr lang="en-US" altLang="zh-TW" sz="2000" dirty="0" smtClean="0">
                <a:latin typeface="Calibri" panose="020F0502020204030204" pitchFamily="34" charset="0"/>
              </a:rPr>
              <a:t>&lt; </a:t>
            </a:r>
            <a:r>
              <a:rPr lang="en-US" altLang="zh-TW" sz="2000" i="1" dirty="0" smtClean="0">
                <a:latin typeface="Calibri" panose="020F0502020204030204" pitchFamily="34" charset="0"/>
              </a:rPr>
              <a:t>N</a:t>
            </a:r>
            <a:r>
              <a:rPr lang="en-US" altLang="zh-TW" sz="2000" dirty="0" smtClean="0">
                <a:latin typeface="Calibri" panose="020F0502020204030204" pitchFamily="34" charset="0"/>
              </a:rPr>
              <a:t>:</a:t>
            </a:r>
            <a:endParaRPr lang="zh-TW" altLang="en-US" sz="2000" dirty="0">
              <a:latin typeface="Calibri" panose="020F0502020204030204"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2848249072"/>
              </p:ext>
            </p:extLst>
          </p:nvPr>
        </p:nvGraphicFramePr>
        <p:xfrm>
          <a:off x="2444005" y="5604366"/>
          <a:ext cx="2982913" cy="411162"/>
        </p:xfrm>
        <a:graphic>
          <a:graphicData uri="http://schemas.openxmlformats.org/presentationml/2006/ole">
            <mc:AlternateContent xmlns:mc="http://schemas.openxmlformats.org/markup-compatibility/2006">
              <mc:Choice xmlns:v="urn:schemas-microsoft-com:vml" Requires="v">
                <p:oleObj spid="_x0000_s3339" name="Equation" r:id="rId6" imgW="2463480" imgH="342720" progId="Equation.DSMT4">
                  <p:embed/>
                </p:oleObj>
              </mc:Choice>
              <mc:Fallback>
                <p:oleObj name="Equation" r:id="rId6" imgW="2463480" imgH="342720" progId="Equation.DSMT4">
                  <p:embed/>
                  <p:pic>
                    <p:nvPicPr>
                      <p:cNvPr id="0" name=""/>
                      <p:cNvPicPr>
                        <a:picLocks noChangeAspect="1" noChangeArrowheads="1"/>
                      </p:cNvPicPr>
                      <p:nvPr/>
                    </p:nvPicPr>
                    <p:blipFill>
                      <a:blip r:embed="rId7"/>
                      <a:srcRect/>
                      <a:stretch>
                        <a:fillRect/>
                      </a:stretch>
                    </p:blipFill>
                    <p:spPr bwMode="auto">
                      <a:xfrm>
                        <a:off x="2444005" y="5604366"/>
                        <a:ext cx="29829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7" name="Group 16"/>
          <p:cNvGrpSpPr/>
          <p:nvPr/>
        </p:nvGrpSpPr>
        <p:grpSpPr>
          <a:xfrm>
            <a:off x="4471705" y="5912676"/>
            <a:ext cx="3167342" cy="570794"/>
            <a:chOff x="4622539" y="6169851"/>
            <a:chExt cx="3167342" cy="570794"/>
          </a:xfrm>
        </p:grpSpPr>
        <p:sp>
          <p:nvSpPr>
            <p:cNvPr id="60" name="Left Brace 59"/>
            <p:cNvSpPr/>
            <p:nvPr/>
          </p:nvSpPr>
          <p:spPr>
            <a:xfrm rot="16200000">
              <a:off x="5010714" y="5851027"/>
              <a:ext cx="156754" cy="794401"/>
            </a:xfrm>
            <a:prstGeom prst="leftBrace">
              <a:avLst>
                <a:gd name="adj1" fmla="val 36689"/>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400">
                <a:latin typeface="Calibri" panose="020F0502020204030204" pitchFamily="34" charset="0"/>
              </a:endParaRPr>
            </a:p>
          </p:txBody>
        </p:sp>
        <p:sp>
          <p:nvSpPr>
            <p:cNvPr id="151" name="TextBox 150"/>
            <p:cNvSpPr txBox="1"/>
            <p:nvPr/>
          </p:nvSpPr>
          <p:spPr>
            <a:xfrm>
              <a:off x="4622539" y="6278980"/>
              <a:ext cx="3167342" cy="461665"/>
            </a:xfrm>
            <a:prstGeom prst="rect">
              <a:avLst/>
            </a:prstGeom>
            <a:noFill/>
          </p:spPr>
          <p:txBody>
            <a:bodyPr wrap="none" rtlCol="0">
              <a:spAutoFit/>
            </a:bodyPr>
            <a:lstStyle/>
            <a:p>
              <a:r>
                <a:rPr lang="en-US" altLang="zh-TW" b="1" dirty="0" smtClean="0">
                  <a:latin typeface="Calibri" panose="020F0502020204030204" pitchFamily="34" charset="0"/>
                </a:rPr>
                <a:t>Found via interpolation</a:t>
              </a:r>
              <a:endParaRPr lang="zh-TW" altLang="en-US" b="1" dirty="0">
                <a:latin typeface="Calibri" panose="020F0502020204030204" pitchFamily="34" charset="0"/>
              </a:endParaRPr>
            </a:p>
          </p:txBody>
        </p:sp>
      </p:grpSp>
      <p:sp>
        <p:nvSpPr>
          <p:cNvPr id="10" name="Rounded Rectangle 9"/>
          <p:cNvSpPr/>
          <p:nvPr/>
        </p:nvSpPr>
        <p:spPr>
          <a:xfrm>
            <a:off x="1648968" y="3911241"/>
            <a:ext cx="5769864"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a:latin typeface="Calibri" panose="020F0502020204030204" pitchFamily="34" charset="0"/>
              </a:rPr>
              <a:t>A Sequence of Simpler </a:t>
            </a:r>
            <a:r>
              <a:rPr lang="en-US" altLang="zh-TW" sz="2400" b="1" dirty="0" smtClean="0">
                <a:latin typeface="Calibri" panose="020F0502020204030204" pitchFamily="34" charset="0"/>
              </a:rPr>
              <a:t>Problems</a:t>
            </a:r>
            <a:endParaRPr lang="zh-TW" altLang="en-US" sz="2400" b="1" dirty="0">
              <a:latin typeface="Calibri" panose="020F0502020204030204" pitchFamily="34" charset="0"/>
            </a:endParaRPr>
          </a:p>
        </p:txBody>
      </p:sp>
      <p:grpSp>
        <p:nvGrpSpPr>
          <p:cNvPr id="156" name="Group 155"/>
          <p:cNvGrpSpPr/>
          <p:nvPr/>
        </p:nvGrpSpPr>
        <p:grpSpPr>
          <a:xfrm>
            <a:off x="4445497" y="4687170"/>
            <a:ext cx="3771577" cy="1292535"/>
            <a:chOff x="3652921" y="4836395"/>
            <a:chExt cx="3771577" cy="1292535"/>
          </a:xfrm>
        </p:grpSpPr>
        <p:sp>
          <p:nvSpPr>
            <p:cNvPr id="32" name="TextBox 31"/>
            <p:cNvSpPr txBox="1"/>
            <p:nvPr/>
          </p:nvSpPr>
          <p:spPr>
            <a:xfrm>
              <a:off x="3652921" y="4836395"/>
              <a:ext cx="1911614" cy="461665"/>
            </a:xfrm>
            <a:prstGeom prst="rect">
              <a:avLst/>
            </a:prstGeom>
            <a:noFill/>
          </p:spPr>
          <p:txBody>
            <a:bodyPr wrap="none" rtlCol="0">
              <a:spAutoFit/>
            </a:bodyPr>
            <a:lstStyle/>
            <a:p>
              <a:pPr algn="ctr"/>
              <a:r>
                <a:rPr lang="en-US" altLang="zh-TW" i="1" dirty="0">
                  <a:solidFill>
                    <a:schemeClr val="accent2">
                      <a:lumMod val="75000"/>
                    </a:schemeClr>
                  </a:solidFill>
                  <a:latin typeface="Calibri" panose="020F0502020204030204" pitchFamily="34" charset="0"/>
                  <a:cs typeface="Arial" panose="020B0604020202020204" pitchFamily="34" charset="0"/>
                </a:rPr>
                <a:t>Terminal Cost</a:t>
              </a:r>
              <a:endParaRPr lang="zh-TW" altLang="en-US" i="1" dirty="0">
                <a:solidFill>
                  <a:schemeClr val="accent2">
                    <a:lumMod val="75000"/>
                  </a:schemeClr>
                </a:solidFill>
                <a:latin typeface="Calibri" panose="020F0502020204030204" pitchFamily="34" charset="0"/>
                <a:cs typeface="Arial" panose="020B0604020202020204" pitchFamily="34" charset="0"/>
              </a:endParaRPr>
            </a:p>
          </p:txBody>
        </p:sp>
        <p:sp>
          <p:nvSpPr>
            <p:cNvPr id="35" name="TextBox 34"/>
            <p:cNvSpPr txBox="1"/>
            <p:nvPr/>
          </p:nvSpPr>
          <p:spPr>
            <a:xfrm>
              <a:off x="4513130" y="5704198"/>
              <a:ext cx="2911368" cy="424732"/>
            </a:xfrm>
            <a:prstGeom prst="rect">
              <a:avLst/>
            </a:prstGeom>
            <a:noFill/>
            <a:ln>
              <a:noFill/>
            </a:ln>
          </p:spPr>
          <p:txBody>
            <a:bodyPr wrap="square" rtlCol="0">
              <a:spAutoFit/>
            </a:bodyPr>
            <a:lstStyle/>
            <a:p>
              <a:pPr algn="ctr">
                <a:lnSpc>
                  <a:spcPct val="90000"/>
                </a:lnSpc>
              </a:pPr>
              <a:r>
                <a:rPr lang="en-US" altLang="zh-TW" i="1" dirty="0" smtClean="0">
                  <a:solidFill>
                    <a:schemeClr val="accent2">
                      <a:lumMod val="75000"/>
                    </a:schemeClr>
                  </a:solidFill>
                  <a:latin typeface="Calibri" panose="020F0502020204030204" pitchFamily="34" charset="0"/>
                  <a:cs typeface="Arial" panose="020B0604020202020204" pitchFamily="34" charset="0"/>
                </a:rPr>
                <a:t>Cost-to-Go Function</a:t>
              </a:r>
              <a:endParaRPr lang="zh-TW" altLang="en-US" i="1" dirty="0">
                <a:solidFill>
                  <a:schemeClr val="accent2">
                    <a:lumMod val="75000"/>
                  </a:schemeClr>
                </a:solidFill>
                <a:latin typeface="Calibri" panose="020F0502020204030204" pitchFamily="34" charset="0"/>
                <a:cs typeface="Arial" panose="020B0604020202020204" pitchFamily="34" charset="0"/>
              </a:endParaRPr>
            </a:p>
          </p:txBody>
        </p:sp>
      </p:grpSp>
      <p:sp>
        <p:nvSpPr>
          <p:cNvPr id="2" name="Title 1"/>
          <p:cNvSpPr>
            <a:spLocks noGrp="1"/>
          </p:cNvSpPr>
          <p:nvPr>
            <p:ph type="title"/>
          </p:nvPr>
        </p:nvSpPr>
        <p:spPr/>
        <p:txBody>
          <a:bodyPr>
            <a:noAutofit/>
          </a:bodyPr>
          <a:lstStyle/>
          <a:p>
            <a:r>
              <a:rPr lang="en-US" altLang="zh-TW" dirty="0" smtClean="0"/>
              <a:t>Dynamic Programming Algorithm</a:t>
            </a:r>
            <a:endParaRPr lang="zh-TW" altLang="en-US" dirty="0"/>
          </a:p>
        </p:txBody>
      </p:sp>
      <p:sp>
        <p:nvSpPr>
          <p:cNvPr id="23" name="Rounded Rectangle 22"/>
          <p:cNvSpPr/>
          <p:nvPr/>
        </p:nvSpPr>
        <p:spPr>
          <a:xfrm>
            <a:off x="1006929" y="1012039"/>
            <a:ext cx="7053943" cy="2759862"/>
          </a:xfrm>
          <a:prstGeom prst="roundRect">
            <a:avLst>
              <a:gd name="adj" fmla="val 3916"/>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Calibri" panose="020F0502020204030204" pitchFamily="34" charset="0"/>
            </a:endParaRPr>
          </a:p>
        </p:txBody>
      </p:sp>
      <p:sp>
        <p:nvSpPr>
          <p:cNvPr id="6" name="Rounded Rectangle 5"/>
          <p:cNvSpPr/>
          <p:nvPr/>
        </p:nvSpPr>
        <p:spPr>
          <a:xfrm>
            <a:off x="1646940" y="786014"/>
            <a:ext cx="5773921"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smtClean="0">
                <a:latin typeface="Calibri" panose="020F0502020204030204" pitchFamily="34" charset="0"/>
              </a:rPr>
              <a:t>The original optimization problem</a:t>
            </a:r>
            <a:endParaRPr lang="zh-TW" altLang="en-US" sz="2400" b="1" dirty="0">
              <a:latin typeface="Calibri" panose="020F0502020204030204" pitchFamily="34" charset="0"/>
            </a:endParaRPr>
          </a:p>
        </p:txBody>
      </p:sp>
      <p:sp>
        <p:nvSpPr>
          <p:cNvPr id="9" name="TextBox 8"/>
          <p:cNvSpPr txBox="1"/>
          <p:nvPr/>
        </p:nvSpPr>
        <p:spPr>
          <a:xfrm>
            <a:off x="1909581" y="1215286"/>
            <a:ext cx="2966325" cy="400110"/>
          </a:xfrm>
          <a:prstGeom prst="rect">
            <a:avLst/>
          </a:prstGeom>
          <a:noFill/>
        </p:spPr>
        <p:txBody>
          <a:bodyPr wrap="none" rtlCol="0">
            <a:spAutoFit/>
          </a:bodyPr>
          <a:lstStyle/>
          <a:p>
            <a:r>
              <a:rPr lang="en-US" altLang="zh-TW" sz="2000" dirty="0" smtClean="0">
                <a:latin typeface="Calibri" panose="020F0502020204030204" pitchFamily="34" charset="0"/>
              </a:rPr>
              <a:t>Minimize the cost function</a:t>
            </a:r>
            <a:endParaRPr lang="zh-TW" altLang="en-US" sz="2000" dirty="0">
              <a:latin typeface="Calibri" panose="020F0502020204030204" pitchFamily="34"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236482222"/>
              </p:ext>
            </p:extLst>
          </p:nvPr>
        </p:nvGraphicFramePr>
        <p:xfrm>
          <a:off x="3448050" y="1541463"/>
          <a:ext cx="2247900" cy="581025"/>
        </p:xfrm>
        <a:graphic>
          <a:graphicData uri="http://schemas.openxmlformats.org/presentationml/2006/ole">
            <mc:AlternateContent xmlns:mc="http://schemas.openxmlformats.org/markup-compatibility/2006">
              <mc:Choice xmlns:v="urn:schemas-microsoft-com:vml" Requires="v">
                <p:oleObj spid="_x0000_s3340" name="Equation" r:id="rId8" imgW="1854000" imgH="482400" progId="Equation.DSMT4">
                  <p:embed/>
                </p:oleObj>
              </mc:Choice>
              <mc:Fallback>
                <p:oleObj name="Equation" r:id="rId8" imgW="1854000" imgH="482400" progId="Equation.DSMT4">
                  <p:embed/>
                  <p:pic>
                    <p:nvPicPr>
                      <p:cNvPr id="0" name=""/>
                      <p:cNvPicPr>
                        <a:picLocks noChangeAspect="1" noChangeArrowheads="1"/>
                      </p:cNvPicPr>
                      <p:nvPr/>
                    </p:nvPicPr>
                    <p:blipFill>
                      <a:blip r:embed="rId9"/>
                      <a:srcRect/>
                      <a:stretch>
                        <a:fillRect/>
                      </a:stretch>
                    </p:blipFill>
                    <p:spPr bwMode="auto">
                      <a:xfrm>
                        <a:off x="3448050" y="1541463"/>
                        <a:ext cx="22479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p:nvPr/>
        </p:nvSpPr>
        <p:spPr>
          <a:xfrm>
            <a:off x="1909581" y="2330312"/>
            <a:ext cx="1291444" cy="400110"/>
          </a:xfrm>
          <a:prstGeom prst="rect">
            <a:avLst/>
          </a:prstGeom>
          <a:noFill/>
        </p:spPr>
        <p:txBody>
          <a:bodyPr wrap="none" rtlCol="0">
            <a:spAutoFit/>
          </a:bodyPr>
          <a:lstStyle/>
          <a:p>
            <a:r>
              <a:rPr lang="en-US" altLang="zh-TW" sz="2000" dirty="0">
                <a:latin typeface="Calibri" panose="020F0502020204030204" pitchFamily="34" charset="0"/>
              </a:rPr>
              <a:t>S</a:t>
            </a:r>
            <a:r>
              <a:rPr lang="en-US" altLang="zh-TW" sz="2000" dirty="0" smtClean="0">
                <a:latin typeface="Calibri" panose="020F0502020204030204" pitchFamily="34" charset="0"/>
              </a:rPr>
              <a:t>ubject  to</a:t>
            </a:r>
            <a:endParaRPr lang="zh-TW" altLang="en-US" sz="2000" dirty="0">
              <a:latin typeface="Calibri" panose="020F050202020403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737000895"/>
              </p:ext>
            </p:extLst>
          </p:nvPr>
        </p:nvGraphicFramePr>
        <p:xfrm>
          <a:off x="2718555" y="2673350"/>
          <a:ext cx="2786063" cy="290513"/>
        </p:xfrm>
        <a:graphic>
          <a:graphicData uri="http://schemas.openxmlformats.org/presentationml/2006/ole">
            <mc:AlternateContent xmlns:mc="http://schemas.openxmlformats.org/markup-compatibility/2006">
              <mc:Choice xmlns:v="urn:schemas-microsoft-com:vml" Requires="v">
                <p:oleObj spid="_x0000_s3341" name="Equation" r:id="rId10" imgW="2298600" imgH="241200" progId="Equation.DSMT4">
                  <p:embed/>
                </p:oleObj>
              </mc:Choice>
              <mc:Fallback>
                <p:oleObj name="Equation" r:id="rId10" imgW="2298600" imgH="241200" progId="Equation.DSMT4">
                  <p:embed/>
                  <p:pic>
                    <p:nvPicPr>
                      <p:cNvPr id="0" name=""/>
                      <p:cNvPicPr>
                        <a:picLocks noChangeAspect="1" noChangeArrowheads="1"/>
                      </p:cNvPicPr>
                      <p:nvPr/>
                    </p:nvPicPr>
                    <p:blipFill>
                      <a:blip r:embed="rId11"/>
                      <a:srcRect/>
                      <a:stretch>
                        <a:fillRect/>
                      </a:stretch>
                    </p:blipFill>
                    <p:spPr bwMode="auto">
                      <a:xfrm>
                        <a:off x="2718555" y="2673350"/>
                        <a:ext cx="278606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57961617"/>
              </p:ext>
            </p:extLst>
          </p:nvPr>
        </p:nvGraphicFramePr>
        <p:xfrm>
          <a:off x="2718555" y="3057607"/>
          <a:ext cx="1277937" cy="290512"/>
        </p:xfrm>
        <a:graphic>
          <a:graphicData uri="http://schemas.openxmlformats.org/presentationml/2006/ole">
            <mc:AlternateContent xmlns:mc="http://schemas.openxmlformats.org/markup-compatibility/2006">
              <mc:Choice xmlns:v="urn:schemas-microsoft-com:vml" Requires="v">
                <p:oleObj spid="_x0000_s3342" name="Equation" r:id="rId12" imgW="1054080" imgH="241200" progId="Equation.DSMT4">
                  <p:embed/>
                </p:oleObj>
              </mc:Choice>
              <mc:Fallback>
                <p:oleObj name="Equation" r:id="rId12" imgW="1054080" imgH="241200" progId="Equation.DSMT4">
                  <p:embed/>
                  <p:pic>
                    <p:nvPicPr>
                      <p:cNvPr id="0" name=""/>
                      <p:cNvPicPr>
                        <a:picLocks noChangeAspect="1" noChangeArrowheads="1"/>
                      </p:cNvPicPr>
                      <p:nvPr/>
                    </p:nvPicPr>
                    <p:blipFill>
                      <a:blip r:embed="rId13"/>
                      <a:srcRect/>
                      <a:stretch>
                        <a:fillRect/>
                      </a:stretch>
                    </p:blipFill>
                    <p:spPr bwMode="auto">
                      <a:xfrm>
                        <a:off x="2718555" y="3057607"/>
                        <a:ext cx="1277937"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46240982"/>
              </p:ext>
            </p:extLst>
          </p:nvPr>
        </p:nvGraphicFramePr>
        <p:xfrm>
          <a:off x="2718555" y="3405269"/>
          <a:ext cx="1277938" cy="290513"/>
        </p:xfrm>
        <a:graphic>
          <a:graphicData uri="http://schemas.openxmlformats.org/presentationml/2006/ole">
            <mc:AlternateContent xmlns:mc="http://schemas.openxmlformats.org/markup-compatibility/2006">
              <mc:Choice xmlns:v="urn:schemas-microsoft-com:vml" Requires="v">
                <p:oleObj spid="_x0000_s3343" name="Equation" r:id="rId14" imgW="1054080" imgH="241200" progId="Equation.DSMT4">
                  <p:embed/>
                </p:oleObj>
              </mc:Choice>
              <mc:Fallback>
                <p:oleObj name="Equation" r:id="rId14" imgW="1054080" imgH="241200" progId="Equation.DSMT4">
                  <p:embed/>
                  <p:pic>
                    <p:nvPicPr>
                      <p:cNvPr id="0" name=""/>
                      <p:cNvPicPr>
                        <a:picLocks noChangeAspect="1" noChangeArrowheads="1"/>
                      </p:cNvPicPr>
                      <p:nvPr/>
                    </p:nvPicPr>
                    <p:blipFill>
                      <a:blip r:embed="rId15"/>
                      <a:srcRect/>
                      <a:stretch>
                        <a:fillRect/>
                      </a:stretch>
                    </p:blipFill>
                    <p:spPr bwMode="auto">
                      <a:xfrm>
                        <a:off x="2718555" y="3405269"/>
                        <a:ext cx="127793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 name="Group 15"/>
          <p:cNvGrpSpPr/>
          <p:nvPr/>
        </p:nvGrpSpPr>
        <p:grpSpPr>
          <a:xfrm>
            <a:off x="3063384" y="1983276"/>
            <a:ext cx="3356390" cy="461652"/>
            <a:chOff x="2910984" y="2183301"/>
            <a:chExt cx="3356390" cy="461652"/>
          </a:xfrm>
        </p:grpSpPr>
        <p:sp>
          <p:nvSpPr>
            <p:cNvPr id="25" name="TextBox 24"/>
            <p:cNvSpPr txBox="1"/>
            <p:nvPr/>
          </p:nvSpPr>
          <p:spPr>
            <a:xfrm>
              <a:off x="4932008" y="2304040"/>
              <a:ext cx="1335366" cy="338554"/>
            </a:xfrm>
            <a:prstGeom prst="rect">
              <a:avLst/>
            </a:prstGeom>
            <a:noFill/>
            <a:ln>
              <a:noFill/>
            </a:ln>
          </p:spPr>
          <p:txBody>
            <a:bodyPr wrap="none" rtlCol="0">
              <a:spAutoFit/>
            </a:bodyPr>
            <a:lstStyle/>
            <a:p>
              <a:pPr algn="ctr"/>
              <a:r>
                <a:rPr lang="en-US" altLang="zh-TW" sz="1600" b="1" i="1" dirty="0" smtClean="0">
                  <a:solidFill>
                    <a:schemeClr val="accent2"/>
                  </a:solidFill>
                  <a:latin typeface="Calibri" panose="020F0502020204030204" pitchFamily="34" charset="0"/>
                  <a:cs typeface="Arial" panose="020B0604020202020204" pitchFamily="34" charset="0"/>
                </a:rPr>
                <a:t>Terminal Cost</a:t>
              </a:r>
              <a:endParaRPr lang="zh-TW" altLang="en-US" sz="1600" b="1" i="1" dirty="0">
                <a:solidFill>
                  <a:schemeClr val="accent2"/>
                </a:solidFill>
                <a:latin typeface="Calibri" panose="020F0502020204030204" pitchFamily="34" charset="0"/>
                <a:cs typeface="Arial" panose="020B0604020202020204" pitchFamily="34" charset="0"/>
              </a:endParaRPr>
            </a:p>
          </p:txBody>
        </p:sp>
        <p:sp>
          <p:nvSpPr>
            <p:cNvPr id="28" name="TextBox 27"/>
            <p:cNvSpPr txBox="1"/>
            <p:nvPr/>
          </p:nvSpPr>
          <p:spPr>
            <a:xfrm>
              <a:off x="2910984" y="2306399"/>
              <a:ext cx="1604990" cy="338554"/>
            </a:xfrm>
            <a:prstGeom prst="rect">
              <a:avLst/>
            </a:prstGeom>
            <a:noFill/>
          </p:spPr>
          <p:txBody>
            <a:bodyPr wrap="none" rtlCol="0">
              <a:spAutoFit/>
            </a:bodyPr>
            <a:lstStyle/>
            <a:p>
              <a:pPr algn="ctr"/>
              <a:r>
                <a:rPr lang="en-US" altLang="zh-TW" sz="1600" b="1" i="1" dirty="0" smtClean="0">
                  <a:solidFill>
                    <a:srgbClr val="FF0000"/>
                  </a:solidFill>
                  <a:latin typeface="Calibri" panose="020F0502020204030204" pitchFamily="34" charset="0"/>
                  <a:cs typeface="Arial" panose="020B0604020202020204" pitchFamily="34" charset="0"/>
                </a:rPr>
                <a:t>Transitional Cost</a:t>
              </a:r>
              <a:endParaRPr lang="zh-TW" altLang="en-US" sz="1600" b="1" i="1" dirty="0">
                <a:solidFill>
                  <a:srgbClr val="FF0000"/>
                </a:solidFill>
                <a:latin typeface="Calibri" panose="020F0502020204030204" pitchFamily="34" charset="0"/>
                <a:cs typeface="Arial" panose="020B0604020202020204" pitchFamily="34" charset="0"/>
              </a:endParaRPr>
            </a:p>
          </p:txBody>
        </p:sp>
        <p:sp>
          <p:nvSpPr>
            <p:cNvPr id="5" name="Left Brace 4"/>
            <p:cNvSpPr/>
            <p:nvPr/>
          </p:nvSpPr>
          <p:spPr>
            <a:xfrm rot="16200000">
              <a:off x="5091246" y="1944897"/>
              <a:ext cx="156754" cy="633562"/>
            </a:xfrm>
            <a:prstGeom prst="leftBrace">
              <a:avLst>
                <a:gd name="adj1" fmla="val 36689"/>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400">
                <a:latin typeface="Calibri" panose="020F0502020204030204" pitchFamily="34" charset="0"/>
              </a:endParaRPr>
            </a:p>
          </p:txBody>
        </p:sp>
        <p:sp>
          <p:nvSpPr>
            <p:cNvPr id="26" name="Left Brace 25"/>
            <p:cNvSpPr/>
            <p:nvPr/>
          </p:nvSpPr>
          <p:spPr>
            <a:xfrm rot="16200000">
              <a:off x="4223791" y="1896513"/>
              <a:ext cx="156754" cy="730330"/>
            </a:xfrm>
            <a:prstGeom prst="leftBrace">
              <a:avLst>
                <a:gd name="adj1" fmla="val 36689"/>
                <a:gd name="adj2"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2400">
                <a:latin typeface="Calibri" panose="020F0502020204030204" pitchFamily="34" charset="0"/>
              </a:endParaRPr>
            </a:p>
          </p:txBody>
        </p:sp>
      </p:grpSp>
      <p:grpSp>
        <p:nvGrpSpPr>
          <p:cNvPr id="22" name="Group 21"/>
          <p:cNvGrpSpPr/>
          <p:nvPr/>
        </p:nvGrpSpPr>
        <p:grpSpPr>
          <a:xfrm>
            <a:off x="4005884" y="2620808"/>
            <a:ext cx="3178521" cy="1070951"/>
            <a:chOff x="3853484" y="2820833"/>
            <a:chExt cx="3178521" cy="1070951"/>
          </a:xfrm>
        </p:grpSpPr>
        <p:sp>
          <p:nvSpPr>
            <p:cNvPr id="27" name="TextBox 26"/>
            <p:cNvSpPr txBox="1"/>
            <p:nvPr/>
          </p:nvSpPr>
          <p:spPr>
            <a:xfrm>
              <a:off x="5374885" y="2820833"/>
              <a:ext cx="1657120" cy="338554"/>
            </a:xfrm>
            <a:prstGeom prst="rect">
              <a:avLst/>
            </a:prstGeom>
            <a:noFill/>
            <a:ln>
              <a:noFill/>
            </a:ln>
          </p:spPr>
          <p:txBody>
            <a:bodyPr wrap="none" rtlCol="0">
              <a:spAutoFit/>
            </a:bodyPr>
            <a:lstStyle/>
            <a:p>
              <a:pPr algn="ctr"/>
              <a:r>
                <a:rPr lang="en-US" altLang="zh-TW" sz="1600" b="1" i="1" dirty="0" smtClean="0">
                  <a:solidFill>
                    <a:schemeClr val="tx2"/>
                  </a:solidFill>
                  <a:latin typeface="Calibri" panose="020F0502020204030204" pitchFamily="34" charset="0"/>
                  <a:cs typeface="Arial" panose="020B0604020202020204" pitchFamily="34" charset="0"/>
                </a:rPr>
                <a:t>System Dynamics</a:t>
              </a:r>
              <a:endParaRPr lang="zh-TW" altLang="en-US" sz="1600" b="1" i="1" dirty="0">
                <a:solidFill>
                  <a:schemeClr val="tx2"/>
                </a:solidFill>
                <a:latin typeface="Calibri" panose="020F0502020204030204" pitchFamily="34" charset="0"/>
                <a:cs typeface="Arial" panose="020B0604020202020204" pitchFamily="34" charset="0"/>
              </a:endParaRPr>
            </a:p>
          </p:txBody>
        </p:sp>
        <p:sp>
          <p:nvSpPr>
            <p:cNvPr id="39" name="TextBox 38"/>
            <p:cNvSpPr txBox="1"/>
            <p:nvPr/>
          </p:nvSpPr>
          <p:spPr>
            <a:xfrm>
              <a:off x="3872534" y="3214375"/>
              <a:ext cx="1634807" cy="338554"/>
            </a:xfrm>
            <a:prstGeom prst="rect">
              <a:avLst/>
            </a:prstGeom>
            <a:noFill/>
            <a:ln>
              <a:noFill/>
            </a:ln>
          </p:spPr>
          <p:txBody>
            <a:bodyPr wrap="none" rtlCol="0">
              <a:spAutoFit/>
            </a:bodyPr>
            <a:lstStyle/>
            <a:p>
              <a:r>
                <a:rPr lang="en-US" altLang="zh-TW" sz="1600" b="1" i="1" dirty="0" smtClean="0">
                  <a:solidFill>
                    <a:schemeClr val="tx2"/>
                  </a:solidFill>
                  <a:latin typeface="Calibri" panose="020F0502020204030204" pitchFamily="34" charset="0"/>
                  <a:cs typeface="Arial" panose="020B0604020202020204" pitchFamily="34" charset="0"/>
                </a:rPr>
                <a:t>State Constraints</a:t>
              </a:r>
              <a:endParaRPr lang="zh-TW" altLang="en-US" sz="1600" b="1" i="1" dirty="0">
                <a:solidFill>
                  <a:schemeClr val="tx2"/>
                </a:solidFill>
                <a:latin typeface="Calibri" panose="020F0502020204030204" pitchFamily="34" charset="0"/>
                <a:cs typeface="Arial" panose="020B0604020202020204" pitchFamily="34" charset="0"/>
              </a:endParaRPr>
            </a:p>
          </p:txBody>
        </p:sp>
        <p:sp>
          <p:nvSpPr>
            <p:cNvPr id="40" name="TextBox 39"/>
            <p:cNvSpPr txBox="1"/>
            <p:nvPr/>
          </p:nvSpPr>
          <p:spPr>
            <a:xfrm>
              <a:off x="3853484" y="3553230"/>
              <a:ext cx="1815049" cy="338554"/>
            </a:xfrm>
            <a:prstGeom prst="rect">
              <a:avLst/>
            </a:prstGeom>
            <a:noFill/>
            <a:ln>
              <a:noFill/>
            </a:ln>
          </p:spPr>
          <p:txBody>
            <a:bodyPr wrap="none" rtlCol="0">
              <a:spAutoFit/>
            </a:bodyPr>
            <a:lstStyle/>
            <a:p>
              <a:r>
                <a:rPr lang="en-US" altLang="zh-TW" sz="1600" b="1" i="1" dirty="0" smtClean="0">
                  <a:solidFill>
                    <a:schemeClr val="tx2"/>
                  </a:solidFill>
                  <a:latin typeface="Calibri" panose="020F0502020204030204" pitchFamily="34" charset="0"/>
                  <a:cs typeface="Arial" panose="020B0604020202020204" pitchFamily="34" charset="0"/>
                </a:rPr>
                <a:t>Control Constraints</a:t>
              </a:r>
              <a:endParaRPr lang="zh-TW" altLang="en-US" sz="1600" b="1" i="1" dirty="0">
                <a:solidFill>
                  <a:schemeClr val="tx2"/>
                </a:solidFill>
                <a:latin typeface="Calibri" panose="020F0502020204030204" pitchFamily="34" charset="0"/>
                <a:cs typeface="Arial" panose="020B0604020202020204" pitchFamily="34" charset="0"/>
              </a:endParaRPr>
            </a:p>
          </p:txBody>
        </p:sp>
      </p:grpSp>
      <p:sp>
        <p:nvSpPr>
          <p:cNvPr id="3" name="Down Arrow 2"/>
          <p:cNvSpPr/>
          <p:nvPr/>
        </p:nvSpPr>
        <p:spPr>
          <a:xfrm>
            <a:off x="4143639" y="3705094"/>
            <a:ext cx="532242" cy="299216"/>
          </a:xfrm>
          <a:prstGeom prst="downArrow">
            <a:avLst>
              <a:gd name="adj1" fmla="val 59544"/>
              <a:gd name="adj2" fmla="val 50000"/>
            </a:avLst>
          </a:prstGeom>
          <a:solidFill>
            <a:srgbClr val="99FF33"/>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latin typeface="Calibri" panose="020F0502020204030204" pitchFamily="34" charset="0"/>
            </a:endParaRPr>
          </a:p>
        </p:txBody>
      </p:sp>
      <p:sp>
        <p:nvSpPr>
          <p:cNvPr id="4" name="Footer Placeholder 3"/>
          <p:cNvSpPr>
            <a:spLocks noGrp="1"/>
          </p:cNvSpPr>
          <p:nvPr>
            <p:ph type="ftr" sz="quarter" idx="13"/>
          </p:nvPr>
        </p:nvSpPr>
        <p:spPr/>
        <p:txBody>
          <a:bodyPr/>
          <a:lstStyle/>
          <a:p>
            <a:pPr>
              <a:defRPr/>
            </a:pPr>
            <a:r>
              <a:rPr lang="en-US" altLang="en-US" dirty="0" smtClean="0"/>
              <a:t>ME566 Lecture 7-</a:t>
            </a:r>
            <a:endParaRPr lang="en-US" altLang="en-US" dirty="0"/>
          </a:p>
        </p:txBody>
      </p:sp>
      <p:sp>
        <p:nvSpPr>
          <p:cNvPr id="19" name="Slide Number Placeholder 18"/>
          <p:cNvSpPr>
            <a:spLocks noGrp="1"/>
          </p:cNvSpPr>
          <p:nvPr>
            <p:ph type="sldNum" sz="quarter" idx="12"/>
          </p:nvPr>
        </p:nvSpPr>
        <p:spPr/>
        <p:txBody>
          <a:bodyPr/>
          <a:lstStyle/>
          <a:p>
            <a:fld id="{F1D4FDB6-4916-43D1-8E94-03CA72CA546B}" type="slidenum">
              <a:rPr lang="zh-TW" altLang="en-US" smtClean="0"/>
              <a:t>8</a:t>
            </a:fld>
            <a:endParaRPr lang="zh-TW" altLang="en-US"/>
          </a:p>
        </p:txBody>
      </p:sp>
    </p:spTree>
    <p:extLst>
      <p:ext uri="{BB962C8B-B14F-4D97-AF65-F5344CB8AC3E}">
        <p14:creationId xmlns:p14="http://schemas.microsoft.com/office/powerpoint/2010/main" val="37455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dissolve">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533400"/>
          </a:xfrm>
        </p:spPr>
        <p:txBody>
          <a:bodyPr>
            <a:noAutofit/>
          </a:bodyPr>
          <a:lstStyle/>
          <a:p>
            <a:pPr>
              <a:lnSpc>
                <a:spcPct val="80000"/>
              </a:lnSpc>
            </a:pPr>
            <a:r>
              <a:rPr lang="en-US" altLang="zh-TW" sz="2900" dirty="0" smtClean="0"/>
              <a:t>Single-Input, Single-Output Rotational Mechanical System</a:t>
            </a:r>
            <a:endParaRPr lang="zh-TW" altLang="en-US" sz="2900" dirty="0"/>
          </a:p>
        </p:txBody>
      </p:sp>
      <p:pic>
        <p:nvPicPr>
          <p:cNvPr id="1026" name="Picture 2" descr="D:\Course\ME566 Modeling Analysis and Control of HEV\DP problem\CCF09252013_00000.jpg"/>
          <p:cNvPicPr>
            <a:picLocks noChangeAspect="1" noChangeArrowheads="1"/>
          </p:cNvPicPr>
          <p:nvPr/>
        </p:nvPicPr>
        <p:blipFill rotWithShape="1">
          <a:blip r:embed="rId4">
            <a:extLst>
              <a:ext uri="{28A0092B-C50C-407E-A947-70E740481C1C}">
                <a14:useLocalDpi xmlns:a14="http://schemas.microsoft.com/office/drawing/2010/main" val="0"/>
              </a:ext>
            </a:extLst>
          </a:blip>
          <a:srcRect l="30886" t="7580" r="40749" b="79336"/>
          <a:stretch/>
        </p:blipFill>
        <p:spPr bwMode="auto">
          <a:xfrm rot="10800000">
            <a:off x="2547982" y="902812"/>
            <a:ext cx="3585458"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384" y="3404709"/>
            <a:ext cx="4409066" cy="830997"/>
          </a:xfrm>
          <a:prstGeom prst="rect">
            <a:avLst/>
          </a:prstGeom>
          <a:noFill/>
        </p:spPr>
        <p:txBody>
          <a:bodyPr wrap="square" rtlCol="0">
            <a:spAutoFit/>
          </a:bodyPr>
          <a:lstStyle/>
          <a:p>
            <a:r>
              <a:rPr lang="en-US" altLang="zh-TW" b="1" dirty="0" smtClean="0">
                <a:latin typeface="Calibri" panose="020F0502020204030204" pitchFamily="34" charset="0"/>
              </a:rPr>
              <a:t>Input</a:t>
            </a:r>
            <a:r>
              <a:rPr lang="en-US" altLang="zh-TW" dirty="0" smtClean="0">
                <a:latin typeface="Calibri" panose="020F0502020204030204" pitchFamily="34" charset="0"/>
              </a:rPr>
              <a:t>: external torque </a:t>
            </a:r>
            <a:r>
              <a:rPr lang="el-GR" altLang="zh-TW" i="1" dirty="0" smtClean="0">
                <a:latin typeface="Times New Roman" panose="02020603050405020304" pitchFamily="18" charset="0"/>
                <a:cs typeface="Times New Roman" panose="02020603050405020304" pitchFamily="18" charset="0"/>
              </a:rPr>
              <a:t>τ</a:t>
            </a:r>
            <a:r>
              <a:rPr lang="en-US" altLang="zh-TW" dirty="0" smtClean="0">
                <a:latin typeface="Times New Roman" panose="02020603050405020304" pitchFamily="18" charset="0"/>
                <a:cs typeface="Times New Roman" panose="02020603050405020304" pitchFamily="18" charset="0"/>
              </a:rPr>
              <a:t>(</a:t>
            </a:r>
            <a:r>
              <a:rPr lang="en-US" altLang="zh-TW" i="1" dirty="0" smtClean="0">
                <a:latin typeface="Times New Roman" panose="02020603050405020304" pitchFamily="18" charset="0"/>
                <a:cs typeface="Times New Roman" panose="02020603050405020304" pitchFamily="18" charset="0"/>
              </a:rPr>
              <a:t>t</a:t>
            </a:r>
            <a:r>
              <a:rPr lang="en-US" altLang="zh-TW" dirty="0" smtClean="0">
                <a:latin typeface="Times New Roman" panose="02020603050405020304" pitchFamily="18" charset="0"/>
                <a:cs typeface="Times New Roman" panose="02020603050405020304" pitchFamily="18" charset="0"/>
              </a:rPr>
              <a:t>)</a:t>
            </a:r>
          </a:p>
          <a:p>
            <a:r>
              <a:rPr lang="en-US" altLang="zh-TW" b="1" dirty="0" smtClean="0">
                <a:latin typeface="Calibri" panose="020F0502020204030204" pitchFamily="34" charset="0"/>
              </a:rPr>
              <a:t>Output</a:t>
            </a:r>
            <a:r>
              <a:rPr lang="en-US" altLang="zh-TW" dirty="0" smtClean="0">
                <a:latin typeface="Calibri" panose="020F0502020204030204" pitchFamily="34" charset="0"/>
              </a:rPr>
              <a:t>: angular displacement </a:t>
            </a:r>
            <a:r>
              <a:rPr lang="el-GR" altLang="zh-TW" i="1" dirty="0" smtClean="0">
                <a:latin typeface="Times New Roman" panose="02020603050405020304" pitchFamily="18" charset="0"/>
                <a:cs typeface="Times New Roman" panose="02020603050405020304" pitchFamily="18" charset="0"/>
              </a:rPr>
              <a:t>θ</a:t>
            </a:r>
            <a:r>
              <a:rPr lang="en-US" altLang="zh-TW" dirty="0" smtClean="0">
                <a:latin typeface="Times New Roman" panose="02020603050405020304" pitchFamily="18" charset="0"/>
                <a:cs typeface="Times New Roman" panose="02020603050405020304" pitchFamily="18" charset="0"/>
              </a:rPr>
              <a:t>(</a:t>
            </a:r>
            <a:r>
              <a:rPr lang="en-US" altLang="zh-TW" i="1" dirty="0" smtClean="0">
                <a:latin typeface="Times New Roman" panose="02020603050405020304" pitchFamily="18" charset="0"/>
                <a:cs typeface="Times New Roman" panose="02020603050405020304" pitchFamily="18" charset="0"/>
              </a:rPr>
              <a:t>t</a:t>
            </a:r>
            <a:r>
              <a:rPr lang="en-US" altLang="zh-TW" dirty="0" smtClean="0">
                <a:latin typeface="Times New Roman" panose="02020603050405020304" pitchFamily="18" charset="0"/>
                <a:cs typeface="Times New Roman" panose="02020603050405020304" pitchFamily="18" charset="0"/>
              </a:rPr>
              <a:t>)</a:t>
            </a:r>
          </a:p>
        </p:txBody>
      </p:sp>
      <p:sp>
        <p:nvSpPr>
          <p:cNvPr id="8" name="TextBox 7"/>
          <p:cNvSpPr txBox="1"/>
          <p:nvPr/>
        </p:nvSpPr>
        <p:spPr>
          <a:xfrm>
            <a:off x="4877146" y="3332554"/>
            <a:ext cx="3048000" cy="461665"/>
          </a:xfrm>
          <a:prstGeom prst="rect">
            <a:avLst/>
          </a:prstGeom>
          <a:noFill/>
        </p:spPr>
        <p:txBody>
          <a:bodyPr wrap="square" rtlCol="0">
            <a:spAutoFit/>
          </a:bodyPr>
          <a:lstStyle/>
          <a:p>
            <a:r>
              <a:rPr lang="en-US" altLang="zh-TW" b="1" dirty="0" smtClean="0">
                <a:latin typeface="Calibri" panose="020F0502020204030204" pitchFamily="34" charset="0"/>
              </a:rPr>
              <a:t>System Dynamics</a:t>
            </a:r>
            <a:r>
              <a:rPr lang="en-US" altLang="zh-TW" dirty="0" smtClean="0">
                <a:latin typeface="Calibri" panose="020F0502020204030204" pitchFamily="34" charset="0"/>
              </a:rPr>
              <a:t>:</a:t>
            </a:r>
            <a:endParaRPr lang="zh-TW" altLang="en-US" baseline="-25000" dirty="0">
              <a:latin typeface="Calibri" panose="020F0502020204030204" pitchFamily="34"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993925401"/>
              </p:ext>
            </p:extLst>
          </p:nvPr>
        </p:nvGraphicFramePr>
        <p:xfrm>
          <a:off x="5074943" y="3765179"/>
          <a:ext cx="3805142" cy="412851"/>
        </p:xfrm>
        <a:graphic>
          <a:graphicData uri="http://schemas.openxmlformats.org/presentationml/2006/ole">
            <mc:AlternateContent xmlns:mc="http://schemas.openxmlformats.org/markup-compatibility/2006">
              <mc:Choice xmlns:v="urn:schemas-microsoft-com:vml" Requires="v">
                <p:oleObj spid="_x0000_s4230" name="Equation" r:id="rId5" imgW="2450880" imgH="266400" progId="Equation.DSMT4">
                  <p:embed/>
                </p:oleObj>
              </mc:Choice>
              <mc:Fallback>
                <p:oleObj name="Equation" r:id="rId5" imgW="2450880" imgH="266400" progId="Equation.DSMT4">
                  <p:embed/>
                  <p:pic>
                    <p:nvPicPr>
                      <p:cNvPr id="0" name=""/>
                      <p:cNvPicPr/>
                      <p:nvPr/>
                    </p:nvPicPr>
                    <p:blipFill>
                      <a:blip r:embed="rId6"/>
                      <a:stretch>
                        <a:fillRect/>
                      </a:stretch>
                    </p:blipFill>
                    <p:spPr>
                      <a:xfrm>
                        <a:off x="5074943" y="3765179"/>
                        <a:ext cx="3805142" cy="412851"/>
                      </a:xfrm>
                      <a:prstGeom prst="rect">
                        <a:avLst/>
                      </a:prstGeom>
                    </p:spPr>
                  </p:pic>
                </p:oleObj>
              </mc:Fallback>
            </mc:AlternateContent>
          </a:graphicData>
        </a:graphic>
      </p:graphicFrame>
      <p:sp>
        <p:nvSpPr>
          <p:cNvPr id="12" name="TextBox 11"/>
          <p:cNvSpPr txBox="1"/>
          <p:nvPr/>
        </p:nvSpPr>
        <p:spPr>
          <a:xfrm>
            <a:off x="4877146" y="4223177"/>
            <a:ext cx="3342190" cy="461665"/>
          </a:xfrm>
          <a:prstGeom prst="rect">
            <a:avLst/>
          </a:prstGeom>
          <a:noFill/>
        </p:spPr>
        <p:txBody>
          <a:bodyPr wrap="square" rtlCol="0">
            <a:spAutoFit/>
          </a:bodyPr>
          <a:lstStyle/>
          <a:p>
            <a:r>
              <a:rPr lang="en-US" altLang="zh-TW" b="1" dirty="0" smtClean="0">
                <a:latin typeface="Calibri" panose="020F0502020204030204" pitchFamily="34" charset="0"/>
              </a:rPr>
              <a:t>State-Space Description</a:t>
            </a:r>
            <a:r>
              <a:rPr lang="en-US" altLang="zh-TW" dirty="0" smtClean="0">
                <a:latin typeface="Calibri" panose="020F0502020204030204" pitchFamily="34" charset="0"/>
              </a:rPr>
              <a:t>:</a:t>
            </a:r>
            <a:endParaRPr lang="zh-TW" altLang="en-US" baseline="-25000" dirty="0">
              <a:latin typeface="Calibri" panose="020F0502020204030204" pitchFamily="34" charset="0"/>
              <a:cs typeface="Times New Roman" panose="02020603050405020304" pitchFamily="18"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985999093"/>
              </p:ext>
            </p:extLst>
          </p:nvPr>
        </p:nvGraphicFramePr>
        <p:xfrm>
          <a:off x="5099994" y="4652432"/>
          <a:ext cx="2711837" cy="423790"/>
        </p:xfrm>
        <a:graphic>
          <a:graphicData uri="http://schemas.openxmlformats.org/presentationml/2006/ole">
            <mc:AlternateContent xmlns:mc="http://schemas.openxmlformats.org/markup-compatibility/2006">
              <mc:Choice xmlns:v="urn:schemas-microsoft-com:vml" Requires="v">
                <p:oleObj spid="_x0000_s4231" name="Equation" r:id="rId7" imgW="1701720" imgH="266400" progId="Equation.DSMT4">
                  <p:embed/>
                </p:oleObj>
              </mc:Choice>
              <mc:Fallback>
                <p:oleObj name="Equation" r:id="rId7" imgW="1701720" imgH="266400" progId="Equation.DSMT4">
                  <p:embed/>
                  <p:pic>
                    <p:nvPicPr>
                      <p:cNvPr id="0" name=""/>
                      <p:cNvPicPr>
                        <a:picLocks noChangeAspect="1" noChangeArrowheads="1"/>
                      </p:cNvPicPr>
                      <p:nvPr/>
                    </p:nvPicPr>
                    <p:blipFill>
                      <a:blip r:embed="rId8"/>
                      <a:srcRect/>
                      <a:stretch>
                        <a:fillRect/>
                      </a:stretch>
                    </p:blipFill>
                    <p:spPr bwMode="auto">
                      <a:xfrm>
                        <a:off x="5099994" y="4652432"/>
                        <a:ext cx="2711837" cy="423790"/>
                      </a:xfrm>
                      <a:prstGeom prst="rect">
                        <a:avLst/>
                      </a:prstGeom>
                      <a:noFill/>
                      <a:ln>
                        <a:no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55175396"/>
              </p:ext>
            </p:extLst>
          </p:nvPr>
        </p:nvGraphicFramePr>
        <p:xfrm>
          <a:off x="5099994" y="5096256"/>
          <a:ext cx="3445035" cy="1124668"/>
        </p:xfrm>
        <a:graphic>
          <a:graphicData uri="http://schemas.openxmlformats.org/presentationml/2006/ole">
            <mc:AlternateContent xmlns:mc="http://schemas.openxmlformats.org/markup-compatibility/2006">
              <mc:Choice xmlns:v="urn:schemas-microsoft-com:vml" Requires="v">
                <p:oleObj spid="_x0000_s4232" name="Equation" r:id="rId9" imgW="2286000" imgH="749160" progId="Equation.DSMT4">
                  <p:embed/>
                </p:oleObj>
              </mc:Choice>
              <mc:Fallback>
                <p:oleObj name="Equation" r:id="rId9" imgW="2286000" imgH="749160" progId="Equation.DSMT4">
                  <p:embed/>
                  <p:pic>
                    <p:nvPicPr>
                      <p:cNvPr id="0" name=""/>
                      <p:cNvPicPr>
                        <a:picLocks noChangeAspect="1" noChangeArrowheads="1"/>
                      </p:cNvPicPr>
                      <p:nvPr/>
                    </p:nvPicPr>
                    <p:blipFill>
                      <a:blip r:embed="rId10"/>
                      <a:srcRect/>
                      <a:stretch>
                        <a:fillRect/>
                      </a:stretch>
                    </p:blipFill>
                    <p:spPr bwMode="auto">
                      <a:xfrm>
                        <a:off x="5099994" y="5096256"/>
                        <a:ext cx="3445035" cy="1124668"/>
                      </a:xfrm>
                      <a:prstGeom prst="rect">
                        <a:avLst/>
                      </a:prstGeom>
                      <a:noFill/>
                      <a:ln>
                        <a:noFill/>
                      </a:ln>
                    </p:spPr>
                  </p:pic>
                </p:oleObj>
              </mc:Fallback>
            </mc:AlternateContent>
          </a:graphicData>
        </a:graphic>
      </p:graphicFrame>
      <p:sp>
        <p:nvSpPr>
          <p:cNvPr id="14" name="Rectangle 13"/>
          <p:cNvSpPr/>
          <p:nvPr/>
        </p:nvSpPr>
        <p:spPr>
          <a:xfrm>
            <a:off x="321858" y="4156899"/>
            <a:ext cx="4043791" cy="1569660"/>
          </a:xfrm>
          <a:prstGeom prst="rect">
            <a:avLst/>
          </a:prstGeom>
        </p:spPr>
        <p:txBody>
          <a:bodyPr wrap="square">
            <a:spAutoFit/>
          </a:bodyPr>
          <a:lstStyle/>
          <a:p>
            <a:pPr lvl="0"/>
            <a:r>
              <a:rPr lang="en-US" altLang="zh-TW" b="1" dirty="0">
                <a:solidFill>
                  <a:prstClr val="black"/>
                </a:solidFill>
                <a:latin typeface="Calibri" panose="020F0502020204030204" pitchFamily="34" charset="0"/>
              </a:rPr>
              <a:t>Parameters</a:t>
            </a:r>
            <a:r>
              <a:rPr lang="en-US" altLang="zh-TW" dirty="0">
                <a:solidFill>
                  <a:prstClr val="black"/>
                </a:solidFill>
                <a:latin typeface="Calibri" panose="020F0502020204030204" pitchFamily="34" charset="0"/>
              </a:rPr>
              <a:t>: </a:t>
            </a:r>
          </a:p>
          <a:p>
            <a:pPr lvl="0"/>
            <a:r>
              <a:rPr lang="en-US" altLang="zh-TW" dirty="0" smtClean="0">
                <a:solidFill>
                  <a:prstClr val="black"/>
                </a:solidFill>
                <a:latin typeface="Calibri" panose="020F0502020204030204" pitchFamily="34" charset="0"/>
              </a:rPr>
              <a:t>  shaft </a:t>
            </a:r>
            <a:r>
              <a:rPr lang="en-US" altLang="zh-TW" dirty="0">
                <a:solidFill>
                  <a:prstClr val="black"/>
                </a:solidFill>
                <a:latin typeface="Calibri" panose="020F0502020204030204" pitchFamily="34" charset="0"/>
              </a:rPr>
              <a:t>inertia </a:t>
            </a:r>
            <a:r>
              <a:rPr lang="en-US" altLang="zh-TW" i="1" dirty="0" smtClean="0">
                <a:solidFill>
                  <a:prstClr val="black"/>
                </a:solidFill>
                <a:latin typeface="Times New Roman" panose="02020603050405020304" pitchFamily="18" charset="0"/>
                <a:cs typeface="Times New Roman" panose="02020603050405020304" pitchFamily="18" charset="0"/>
              </a:rPr>
              <a:t>J</a:t>
            </a:r>
            <a:endParaRPr lang="en-US" altLang="zh-TW" dirty="0" smtClean="0">
              <a:solidFill>
                <a:prstClr val="black"/>
              </a:solidFill>
              <a:latin typeface="Times New Roman" panose="02020603050405020304" pitchFamily="18" charset="0"/>
              <a:cs typeface="Times New Roman" panose="02020603050405020304" pitchFamily="18" charset="0"/>
            </a:endParaRPr>
          </a:p>
          <a:p>
            <a:pPr lvl="0"/>
            <a:r>
              <a:rPr lang="en-US" altLang="zh-TW" dirty="0">
                <a:solidFill>
                  <a:prstClr val="black"/>
                </a:solidFill>
                <a:latin typeface="Calibri" panose="020F0502020204030204" pitchFamily="34" charset="0"/>
              </a:rPr>
              <a:t> </a:t>
            </a:r>
            <a:r>
              <a:rPr lang="en-US" altLang="zh-TW" dirty="0" smtClean="0">
                <a:solidFill>
                  <a:prstClr val="black"/>
                </a:solidFill>
                <a:latin typeface="Calibri" panose="020F0502020204030204" pitchFamily="34" charset="0"/>
              </a:rPr>
              <a:t> damping </a:t>
            </a:r>
            <a:r>
              <a:rPr lang="en-US" altLang="zh-TW" dirty="0">
                <a:solidFill>
                  <a:prstClr val="black"/>
                </a:solidFill>
                <a:latin typeface="Calibri" panose="020F0502020204030204" pitchFamily="34" charset="0"/>
              </a:rPr>
              <a:t>coefficient </a:t>
            </a:r>
            <a:r>
              <a:rPr lang="en-US" altLang="zh-TW" i="1" dirty="0" smtClean="0">
                <a:solidFill>
                  <a:prstClr val="black"/>
                </a:solidFill>
                <a:latin typeface="Times New Roman" panose="02020603050405020304" pitchFamily="18" charset="0"/>
                <a:cs typeface="Times New Roman" panose="02020603050405020304" pitchFamily="18" charset="0"/>
              </a:rPr>
              <a:t>b</a:t>
            </a:r>
          </a:p>
          <a:p>
            <a:pPr lvl="0"/>
            <a:r>
              <a:rPr lang="en-US" altLang="zh-TW" i="1" dirty="0">
                <a:solidFill>
                  <a:prstClr val="black"/>
                </a:solidFill>
                <a:latin typeface="Calibri" panose="020F0502020204030204" pitchFamily="34" charset="0"/>
                <a:cs typeface="Times New Roman" panose="02020603050405020304" pitchFamily="18" charset="0"/>
              </a:rPr>
              <a:t> </a:t>
            </a:r>
            <a:r>
              <a:rPr lang="en-US" altLang="zh-TW" i="1" dirty="0" smtClean="0">
                <a:solidFill>
                  <a:prstClr val="black"/>
                </a:solidFill>
                <a:latin typeface="Calibri" panose="020F0502020204030204" pitchFamily="34" charset="0"/>
                <a:cs typeface="Times New Roman" panose="02020603050405020304" pitchFamily="18" charset="0"/>
              </a:rPr>
              <a:t> </a:t>
            </a:r>
            <a:r>
              <a:rPr lang="en-US" altLang="zh-TW" dirty="0" smtClean="0">
                <a:solidFill>
                  <a:prstClr val="black"/>
                </a:solidFill>
                <a:latin typeface="Calibri" panose="020F0502020204030204" pitchFamily="34" charset="0"/>
              </a:rPr>
              <a:t>torsional </a:t>
            </a:r>
            <a:r>
              <a:rPr lang="en-US" altLang="zh-TW" dirty="0">
                <a:solidFill>
                  <a:prstClr val="black"/>
                </a:solidFill>
                <a:latin typeface="Calibri" panose="020F0502020204030204" pitchFamily="34" charset="0"/>
              </a:rPr>
              <a:t>spring constant </a:t>
            </a:r>
            <a:r>
              <a:rPr lang="en-US" altLang="zh-TW" i="1" dirty="0" err="1">
                <a:solidFill>
                  <a:prstClr val="black"/>
                </a:solidFill>
                <a:latin typeface="Times New Roman" panose="02020603050405020304" pitchFamily="18" charset="0"/>
                <a:cs typeface="Times New Roman" panose="02020603050405020304" pitchFamily="18" charset="0"/>
              </a:rPr>
              <a:t>k</a:t>
            </a:r>
            <a:r>
              <a:rPr lang="en-US" altLang="zh-TW" baseline="-25000" dirty="0" err="1">
                <a:solidFill>
                  <a:prstClr val="black"/>
                </a:solidFill>
                <a:latin typeface="Times New Roman" panose="02020603050405020304" pitchFamily="18" charset="0"/>
                <a:cs typeface="Times New Roman" panose="02020603050405020304" pitchFamily="18" charset="0"/>
              </a:rPr>
              <a:t>R</a:t>
            </a:r>
            <a:endParaRPr lang="zh-TW" altLang="en-US" baseline="-25000" dirty="0">
              <a:solidFill>
                <a:prstClr val="black"/>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1741694" y="6498336"/>
            <a:ext cx="5700882" cy="246221"/>
          </a:xfrm>
          <a:prstGeom prst="rect">
            <a:avLst/>
          </a:prstGeom>
        </p:spPr>
        <p:txBody>
          <a:bodyPr wrap="square">
            <a:spAutoFit/>
          </a:bodyPr>
          <a:lstStyle/>
          <a:p>
            <a:pPr algn="ctr"/>
            <a:r>
              <a:rPr lang="en-US" altLang="zh-TW" sz="1000" dirty="0" smtClean="0">
                <a:latin typeface="Calibri" panose="020F0502020204030204" pitchFamily="34" charset="0"/>
              </a:rPr>
              <a:t>R</a:t>
            </a:r>
            <a:r>
              <a:rPr lang="en-US" altLang="zh-TW" sz="1000" dirty="0">
                <a:latin typeface="Calibri" panose="020F0502020204030204" pitchFamily="34" charset="0"/>
              </a:rPr>
              <a:t>. L. Williams and D. A. Lawrence, </a:t>
            </a:r>
            <a:r>
              <a:rPr lang="en-US" altLang="zh-TW" sz="1000" i="1" dirty="0">
                <a:latin typeface="Calibri" panose="020F0502020204030204" pitchFamily="34" charset="0"/>
              </a:rPr>
              <a:t>Linear state-space control systems</a:t>
            </a:r>
            <a:r>
              <a:rPr lang="en-US" altLang="zh-TW" sz="1000" dirty="0">
                <a:latin typeface="Calibri" panose="020F0502020204030204" pitchFamily="34" charset="0"/>
              </a:rPr>
              <a:t>: John Wiley &amp; Sons, 2007.</a:t>
            </a:r>
          </a:p>
        </p:txBody>
      </p:sp>
      <p:sp>
        <p:nvSpPr>
          <p:cNvPr id="3" name="Footer Placeholder 2"/>
          <p:cNvSpPr>
            <a:spLocks noGrp="1"/>
          </p:cNvSpPr>
          <p:nvPr>
            <p:ph type="ftr" sz="quarter" idx="13"/>
          </p:nvPr>
        </p:nvSpPr>
        <p:spPr>
          <a:xfrm>
            <a:off x="5867400" y="6483350"/>
            <a:ext cx="2895600" cy="374650"/>
          </a:xfrm>
          <a:noFill/>
          <a:ln w="12700">
            <a:noFill/>
            <a:miter lim="800000"/>
            <a:headEnd/>
            <a:tailEnd/>
          </a:ln>
          <a:effectLst/>
        </p:spPr>
        <p:txBody>
          <a:bodyPr vert="horz" wrap="square" lIns="91440" tIns="45720" rIns="91440" bIns="45720" numCol="1" anchor="t" anchorCtr="0" compatLnSpc="1">
            <a:prstTxWarp prst="textNoShape">
              <a:avLst/>
            </a:prstTxWarp>
          </a:bodyPr>
          <a:lstStyle/>
          <a:p>
            <a:r>
              <a:rPr lang="en-US" altLang="en-US" dirty="0"/>
              <a:t>ME566 Lecture 7-</a:t>
            </a:r>
          </a:p>
        </p:txBody>
      </p:sp>
      <p:sp>
        <p:nvSpPr>
          <p:cNvPr id="6" name="Slide Number Placeholder 5"/>
          <p:cNvSpPr>
            <a:spLocks noGrp="1"/>
          </p:cNvSpPr>
          <p:nvPr>
            <p:ph type="sldNum" sz="quarter" idx="12"/>
          </p:nvPr>
        </p:nvSpPr>
        <p:spPr/>
        <p:txBody>
          <a:bodyPr/>
          <a:lstStyle/>
          <a:p>
            <a:fld id="{F1D4FDB6-4916-43D1-8E94-03CA72CA546B}" type="slidenum">
              <a:rPr lang="zh-TW" altLang="en-US" smtClean="0"/>
              <a:t>9</a:t>
            </a:fld>
            <a:endParaRPr lang="zh-TW" altLang="en-US"/>
          </a:p>
        </p:txBody>
      </p:sp>
    </p:spTree>
    <p:extLst>
      <p:ext uri="{BB962C8B-B14F-4D97-AF65-F5344CB8AC3E}">
        <p14:creationId xmlns:p14="http://schemas.microsoft.com/office/powerpoint/2010/main" val="3535519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7562</TotalTime>
  <Words>2244</Words>
  <Application>Microsoft Office PowerPoint</Application>
  <PresentationFormat>On-screen Show (4:3)</PresentationFormat>
  <Paragraphs>497</Paragraphs>
  <Slides>37</Slides>
  <Notes>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0" baseType="lpstr">
      <vt:lpstr>Default Design</vt:lpstr>
      <vt:lpstr>Equation</vt:lpstr>
      <vt:lpstr>Visio</vt:lpstr>
      <vt:lpstr>Lecture 7– Dynamic Programming – an optimization technique</vt:lpstr>
      <vt:lpstr>Outline</vt:lpstr>
      <vt:lpstr>Dynamic Programming (DP)</vt:lpstr>
      <vt:lpstr>Shortest Path Problem</vt:lpstr>
      <vt:lpstr>Shortest Path Problem</vt:lpstr>
      <vt:lpstr>Shortest Path Problem</vt:lpstr>
      <vt:lpstr>Important Facts</vt:lpstr>
      <vt:lpstr>Dynamic Programming Algorithm</vt:lpstr>
      <vt:lpstr>Single-Input, Single-Output Rotational Mechanical System</vt:lpstr>
      <vt:lpstr>State Feedback Controller Design</vt:lpstr>
      <vt:lpstr>Dynamic Programming</vt:lpstr>
      <vt:lpstr>Dynamic Programming Implementation</vt:lpstr>
      <vt:lpstr>Dynamic Programming Implementation</vt:lpstr>
      <vt:lpstr>Dynamic Programming Implementation</vt:lpstr>
      <vt:lpstr>Dynamic Programming Implementation</vt:lpstr>
      <vt:lpstr>Dynamic Programming Implementation</vt:lpstr>
      <vt:lpstr>Dynamic Programming Implementation</vt:lpstr>
      <vt:lpstr>Dynamic Programming Implementation</vt:lpstr>
      <vt:lpstr>Dynamic Programming Algorithm</vt:lpstr>
      <vt:lpstr>MATLAB Script</vt:lpstr>
      <vt:lpstr>The Optimal Solution</vt:lpstr>
      <vt:lpstr>Computation Time</vt:lpstr>
      <vt:lpstr>Comments</vt:lpstr>
      <vt:lpstr>HEV Problem Formulation</vt:lpstr>
      <vt:lpstr>Prius 2010</vt:lpstr>
      <vt:lpstr>Prius 2010</vt:lpstr>
      <vt:lpstr>Prius 2010</vt:lpstr>
      <vt:lpstr>MATLAB Script</vt:lpstr>
      <vt:lpstr>Numerical Treatment to Enforce Constraints</vt:lpstr>
      <vt:lpstr>Truncated NEDC Cycle</vt:lpstr>
      <vt:lpstr>Truncated NEDC Cycle</vt:lpstr>
      <vt:lpstr>Full NEDC Cycle</vt:lpstr>
      <vt:lpstr>Fuel Economy</vt:lpstr>
      <vt:lpstr>Fuel Economy in Different Driving Cycles</vt:lpstr>
      <vt:lpstr>Homework</vt:lpstr>
      <vt:lpstr>Homework</vt:lpstr>
      <vt:lpstr>Homework</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1--Introduction and Motivation (and administrative stuff)</dc:title>
  <dc:creator>Huei Peng</dc:creator>
  <cp:lastModifiedBy>Chiao</cp:lastModifiedBy>
  <cp:revision>236</cp:revision>
  <cp:lastPrinted>2012-01-04T03:33:58Z</cp:lastPrinted>
  <dcterms:created xsi:type="dcterms:W3CDTF">2000-09-06T16:10:01Z</dcterms:created>
  <dcterms:modified xsi:type="dcterms:W3CDTF">2014-02-26T14:22:49Z</dcterms:modified>
</cp:coreProperties>
</file>